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9" r:id="rId31"/>
    <p:sldId id="285" r:id="rId32"/>
    <p:sldId id="288" r:id="rId33"/>
    <p:sldId id="286" r:id="rId34"/>
    <p:sldId id="287" r:id="rId35"/>
    <p:sldId id="290" r:id="rId36"/>
    <p:sldId id="291" r:id="rId37"/>
    <p:sldId id="292" r:id="rId38"/>
    <p:sldId id="293" r:id="rId39"/>
    <p:sldId id="295" r:id="rId40"/>
  </p:sldIdLst>
  <p:sldSz cx="9144000" cy="5143500" type="screen16x9"/>
  <p:notesSz cx="6858000" cy="9144000"/>
  <p:embeddedFontLst>
    <p:embeddedFont>
      <p:font typeface="Proxima Nova"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413">
          <p15:clr>
            <a:srgbClr val="A4A3A4"/>
          </p15:clr>
        </p15:guide>
        <p15:guide id="3" orient="horz" pos="672">
          <p15:clr>
            <a:srgbClr val="9AA0A6"/>
          </p15:clr>
        </p15:guide>
        <p15:guide id="4" orient="horz" pos="360">
          <p15:clr>
            <a:srgbClr val="747775"/>
          </p15:clr>
        </p15:guide>
        <p15:guide id="5" orient="horz" pos="442">
          <p15:clr>
            <a:srgbClr val="747775"/>
          </p15:clr>
        </p15:guide>
        <p15:guide id="6" orient="horz" pos="39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8AC950-198D-4D1C-B489-C1E2C37F327E}">
  <a:tblStyle styleId="{5A8AC950-198D-4D1C-B489-C1E2C37F3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9E1332-BF13-4C63-A52C-22CFB4711FFC}"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804" y="56"/>
      </p:cViewPr>
      <p:guideLst>
        <p:guide orient="horz" pos="1620"/>
        <p:guide pos="2413"/>
        <p:guide orient="horz" pos="672"/>
        <p:guide orient="horz" pos="360"/>
        <p:guide orient="horz" pos="442"/>
        <p:guide orient="horz" pos="3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ad1fb63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ad1fb63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9750" y="363575"/>
            <a:ext cx="7947300" cy="1047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11" name="Google Shape;11;p2"/>
          <p:cNvSpPr txBox="1">
            <a:spLocks noGrp="1"/>
          </p:cNvSpPr>
          <p:nvPr>
            <p:ph type="subTitle" idx="1"/>
          </p:nvPr>
        </p:nvSpPr>
        <p:spPr>
          <a:xfrm>
            <a:off x="519750" y="1207150"/>
            <a:ext cx="794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r>
              <a:rPr lang="en-US"/>
              <a:t>Click to edit Master subtitle style</a:t>
            </a:r>
            <a:endParaRPr/>
          </a:p>
        </p:txBody>
      </p:sp>
      <p:pic>
        <p:nvPicPr>
          <p:cNvPr id="12" name="Google Shape;12;p2"/>
          <p:cNvPicPr preferRelativeResize="0"/>
          <p:nvPr/>
        </p:nvPicPr>
        <p:blipFill>
          <a:blip r:embed="rId3">
            <a:alphaModFix/>
          </a:blip>
          <a:stretch>
            <a:fillRect/>
          </a:stretch>
        </p:blipFill>
        <p:spPr>
          <a:xfrm>
            <a:off x="605196" y="2338375"/>
            <a:ext cx="2486025" cy="619125"/>
          </a:xfrm>
          <a:prstGeom prst="rect">
            <a:avLst/>
          </a:prstGeom>
          <a:noFill/>
          <a:ln>
            <a:noFill/>
          </a:ln>
        </p:spPr>
      </p:pic>
      <p:sp>
        <p:nvSpPr>
          <p:cNvPr id="13" name="Google Shape;13;p2"/>
          <p:cNvSpPr txBox="1"/>
          <p:nvPr/>
        </p:nvSpPr>
        <p:spPr>
          <a:xfrm>
            <a:off x="519750" y="2881104"/>
            <a:ext cx="286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Proxima Nova"/>
                <a:ea typeface="Proxima Nova"/>
                <a:cs typeface="Proxima Nova"/>
                <a:sym typeface="Proxima Nova"/>
              </a:rPr>
              <a:t>Department of Information Technology</a:t>
            </a:r>
            <a:endParaRPr sz="1200">
              <a:solidFill>
                <a:schemeClr val="lt1"/>
              </a:solidFill>
              <a:latin typeface="Proxima Nova"/>
              <a:ea typeface="Proxima Nova"/>
              <a:cs typeface="Proxima Nova"/>
              <a:sym typeface="Proxima Nova"/>
            </a:endParaRPr>
          </a:p>
        </p:txBody>
      </p:sp>
      <p:sp>
        <p:nvSpPr>
          <p:cNvPr id="14" name="Google Shape;14;p2"/>
          <p:cNvSpPr txBox="1"/>
          <p:nvPr/>
        </p:nvSpPr>
        <p:spPr>
          <a:xfrm>
            <a:off x="519750" y="4662975"/>
            <a:ext cx="33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Proxima Nova"/>
                <a:ea typeface="Proxima Nova"/>
                <a:cs typeface="Proxima Nova"/>
                <a:sym typeface="Proxima Nova"/>
              </a:rPr>
              <a:t>Tejas Chauhan</a:t>
            </a:r>
            <a:endParaRPr sz="10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6">
  <p:cSld name="TITLE_AND_BODY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5" name="Google Shape;55;p11"/>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56" name="Google Shape;56;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7">
  <p:cSld name="TITLE_AND_BODY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0" name="Google Shape;60;p12"/>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1" name="Google Shape;61;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2"/>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8">
  <p:cSld name="TITLE_AND_BODY_1_1_1_1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5" name="Google Shape;65;p13"/>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6" name="Google Shape;66;p1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13"/>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9">
  <p:cSld name="TITLE_AND_BODY_1_1_1_1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0" name="Google Shape;70;p14"/>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1" name="Google Shape;71;p1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4"/>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0">
  <p:cSld name="TITLE_AND_BODY_1_1_1_1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5" name="Google Shape;75;p1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6" name="Google Shape;76;p1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5"/>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1">
  <p:cSld name="TITLE_AND_BODY_1_1_1_1_1_1_1_1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0" name="Google Shape;80;p1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pPr lvl="0"/>
            <a:r>
              <a:rPr lang="en-US"/>
              <a:t>Click to edit Master text styles</a:t>
            </a:r>
          </a:p>
        </p:txBody>
      </p:sp>
      <p:sp>
        <p:nvSpPr>
          <p:cNvPr id="81" name="Google Shape;81;p1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 name="Google Shape;82;p16"/>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2">
  <p:cSld name="TITLE_AND_BODY_1_1_1_1_1_1_1_1_1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5" name="Google Shape;85;p17"/>
          <p:cNvSpPr txBox="1">
            <a:spLocks noGrp="1"/>
          </p:cNvSpPr>
          <p:nvPr>
            <p:ph type="body" idx="1"/>
          </p:nvPr>
        </p:nvSpPr>
        <p:spPr>
          <a:xfrm>
            <a:off x="311700" y="9238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86" name="Google Shape;86;p1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3">
            <a:alphaModFix/>
          </a:blip>
          <a:stretch>
            <a:fillRect/>
          </a:stretch>
        </p:blipFill>
        <p:spPr>
          <a:xfrm>
            <a:off x="7431606" y="144325"/>
            <a:ext cx="1589539" cy="393600"/>
          </a:xfrm>
          <a:prstGeom prst="rect">
            <a:avLst/>
          </a:prstGeom>
          <a:noFill/>
          <a:ln>
            <a:noFill/>
          </a:ln>
        </p:spPr>
      </p:pic>
      <p:sp>
        <p:nvSpPr>
          <p:cNvPr id="88" name="Google Shape;88;p17"/>
          <p:cNvSpPr txBox="1">
            <a:spLocks noGrp="1"/>
          </p:cNvSpPr>
          <p:nvPr>
            <p:ph type="body" idx="2"/>
          </p:nvPr>
        </p:nvSpPr>
        <p:spPr>
          <a:xfrm>
            <a:off x="311700" y="29050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91" name="Google Shape;91;p1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696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subTitle" idx="1"/>
          </p:nvPr>
        </p:nvSpPr>
        <p:spPr>
          <a:xfrm>
            <a:off x="5655600" y="1870650"/>
            <a:ext cx="31884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2800">
                <a:solidFill>
                  <a:srgbClr val="00A4B6"/>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pic>
        <p:nvPicPr>
          <p:cNvPr id="17" name="Google Shape;17;p3"/>
          <p:cNvPicPr preferRelativeResize="0"/>
          <p:nvPr/>
        </p:nvPicPr>
        <p:blipFill>
          <a:blip r:embed="rId3">
            <a:alphaModFix/>
          </a:blip>
          <a:stretch>
            <a:fillRect/>
          </a:stretch>
        </p:blipFill>
        <p:spPr>
          <a:xfrm>
            <a:off x="5843571" y="257575"/>
            <a:ext cx="3000375" cy="742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11600" y="1182125"/>
            <a:ext cx="4077300" cy="2940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3">
            <a:alphaModFix/>
          </a:blip>
          <a:stretch>
            <a:fillRect/>
          </a:stretch>
        </p:blipFill>
        <p:spPr>
          <a:xfrm>
            <a:off x="7431523" y="144324"/>
            <a:ext cx="1589627" cy="393600"/>
          </a:xfrm>
          <a:prstGeom prst="rect">
            <a:avLst/>
          </a:prstGeom>
          <a:noFill/>
          <a:ln>
            <a:noFill/>
          </a:ln>
        </p:spPr>
      </p:pic>
      <p:sp>
        <p:nvSpPr>
          <p:cNvPr id="26" name="Google Shape;26;p5"/>
          <p:cNvSpPr txBox="1"/>
          <p:nvPr/>
        </p:nvSpPr>
        <p:spPr>
          <a:xfrm>
            <a:off x="311700" y="4749025"/>
            <a:ext cx="265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Proxima Nova"/>
                <a:ea typeface="Proxima Nova"/>
                <a:cs typeface="Proxima Nova"/>
                <a:sym typeface="Proxima Nova"/>
              </a:rPr>
              <a:t>Unit#1 Data Structures</a:t>
            </a:r>
            <a:endParaRPr sz="800">
              <a:solidFill>
                <a:schemeClr val="dk2"/>
              </a:solidFill>
              <a:latin typeface="Proxima Nova"/>
              <a:ea typeface="Proxima Nova"/>
              <a:cs typeface="Proxima Nova"/>
              <a:sym typeface="Proxima Nova"/>
            </a:endParaRPr>
          </a:p>
        </p:txBody>
      </p:sp>
      <p:sp>
        <p:nvSpPr>
          <p:cNvPr id="27" name="Google Shape;27;p5"/>
          <p:cNvSpPr txBox="1"/>
          <p:nvPr/>
        </p:nvSpPr>
        <p:spPr>
          <a:xfrm>
            <a:off x="3245250" y="4749025"/>
            <a:ext cx="26535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2"/>
                </a:solidFill>
                <a:latin typeface="Proxima Nova"/>
                <a:ea typeface="Proxima Nova"/>
                <a:cs typeface="Proxima Nova"/>
                <a:sym typeface="Proxima Nova"/>
              </a:rPr>
              <a:t>Department of Information Technology</a:t>
            </a:r>
            <a:endParaRPr sz="8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1" name="Google Shape;31;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 name="Google Shape;35;p7"/>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6" name="Google Shape;36;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3">
  <p:cSld name="TITLE_AND_BODY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 name="Google Shape;40;p8"/>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1C232"/>
              </a:buClr>
              <a:buSzPts val="1800"/>
              <a:buChar char="●"/>
              <a:defRPr/>
            </a:lvl1pPr>
            <a:lvl2pPr marL="914400" lvl="1" indent="-317500" rtl="0">
              <a:spcBef>
                <a:spcPts val="0"/>
              </a:spcBef>
              <a:spcAft>
                <a:spcPts val="0"/>
              </a:spcAft>
              <a:buClr>
                <a:srgbClr val="F1C232"/>
              </a:buClr>
              <a:buSzPts val="1400"/>
              <a:buChar char="○"/>
              <a:defRPr/>
            </a:lvl2pPr>
            <a:lvl3pPr marL="1371600" lvl="2" indent="-317500" rtl="0">
              <a:spcBef>
                <a:spcPts val="0"/>
              </a:spcBef>
              <a:spcAft>
                <a:spcPts val="0"/>
              </a:spcAft>
              <a:buClr>
                <a:srgbClr val="F1C232"/>
              </a:buClr>
              <a:buSzPts val="1400"/>
              <a:buChar char="■"/>
              <a:defRPr/>
            </a:lvl3pPr>
            <a:lvl4pPr marL="1828800" lvl="3" indent="-317500" rtl="0">
              <a:spcBef>
                <a:spcPts val="0"/>
              </a:spcBef>
              <a:spcAft>
                <a:spcPts val="0"/>
              </a:spcAft>
              <a:buClr>
                <a:srgbClr val="F1C232"/>
              </a:buClr>
              <a:buSzPts val="1400"/>
              <a:buChar char="●"/>
              <a:defRPr/>
            </a:lvl4pPr>
            <a:lvl5pPr marL="2286000" lvl="4" indent="-317500" rtl="0">
              <a:spcBef>
                <a:spcPts val="0"/>
              </a:spcBef>
              <a:spcAft>
                <a:spcPts val="0"/>
              </a:spcAft>
              <a:buClr>
                <a:srgbClr val="F1C232"/>
              </a:buClr>
              <a:buSzPts val="1400"/>
              <a:buChar char="○"/>
              <a:defRPr/>
            </a:lvl5pPr>
            <a:lvl6pPr marL="2743200" lvl="5" indent="-317500" rtl="0">
              <a:spcBef>
                <a:spcPts val="0"/>
              </a:spcBef>
              <a:spcAft>
                <a:spcPts val="0"/>
              </a:spcAft>
              <a:buClr>
                <a:srgbClr val="F1C232"/>
              </a:buClr>
              <a:buSzPts val="1400"/>
              <a:buChar char="■"/>
              <a:defRPr/>
            </a:lvl6pPr>
            <a:lvl7pPr marL="3200400" lvl="6" indent="-317500" rtl="0">
              <a:spcBef>
                <a:spcPts val="0"/>
              </a:spcBef>
              <a:spcAft>
                <a:spcPts val="0"/>
              </a:spcAft>
              <a:buClr>
                <a:srgbClr val="F1C232"/>
              </a:buClr>
              <a:buSzPts val="1400"/>
              <a:buChar char="●"/>
              <a:defRPr/>
            </a:lvl7pPr>
            <a:lvl8pPr marL="3657600" lvl="7" indent="-317500" rtl="0">
              <a:spcBef>
                <a:spcPts val="0"/>
              </a:spcBef>
              <a:spcAft>
                <a:spcPts val="0"/>
              </a:spcAft>
              <a:buClr>
                <a:srgbClr val="F1C232"/>
              </a:buClr>
              <a:buSzPts val="1400"/>
              <a:buChar char="○"/>
              <a:defRPr/>
            </a:lvl8pPr>
            <a:lvl9pPr marL="4114800" lvl="8" indent="-317500" rtl="0">
              <a:spcBef>
                <a:spcPts val="0"/>
              </a:spcBef>
              <a:spcAft>
                <a:spcPts val="0"/>
              </a:spcAft>
              <a:buClr>
                <a:srgbClr val="F1C232"/>
              </a:buClr>
              <a:buSzPts val="1400"/>
              <a:buChar char="■"/>
              <a:defRPr/>
            </a:lvl9pPr>
          </a:lstStyle>
          <a:p>
            <a:pPr lvl="0"/>
            <a:r>
              <a:rPr lang="en-US"/>
              <a:t>Click to edit Master text styles</a:t>
            </a:r>
          </a:p>
        </p:txBody>
      </p:sp>
      <p:sp>
        <p:nvSpPr>
          <p:cNvPr id="41" name="Google Shape;41;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4">
  <p:cSld name="TITLE_AND_BODY_1_1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5" name="Google Shape;45;p9"/>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46" name="Google Shape;46;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5">
  <p:cSld name="TITLE_AND_BODY_1_1_1_1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0" name="Google Shape;50;p10"/>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51" name="Google Shape;51;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4779"/>
            <a:ext cx="59214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1pPr>
            <a:lvl2pPr lvl="1">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2pPr>
            <a:lvl3pPr lvl="2">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3pPr>
            <a:lvl4pPr lvl="3">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4pPr>
            <a:lvl5pPr lvl="4">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5pPr>
            <a:lvl6pPr lvl="5">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6pPr>
            <a:lvl7pPr lvl="6">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7pPr>
            <a:lvl8pPr lvl="7">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8pPr>
            <a:lvl9pPr lvl="8">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923875"/>
            <a:ext cx="8520600" cy="3928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A4B6"/>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8" r:id="rId18"/>
  </p:sldLayoutIdLst>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NQN7KiNYgg0" TargetMode="External"/><Relationship Id="rId2" Type="http://schemas.openxmlformats.org/officeDocument/2006/relationships/hyperlink" Target="https://www.geeksforgeeks.org/how-to-install-mongodb-on-window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studio3t.com/knowledge-base/articles/mongodb-aggregation-framework/#:~:text=What%20is%20Aggregation%20in%20MongoDB,that%20pass%20through%20the%20pipeline." TargetMode="External"/><Relationship Id="rId2" Type="http://schemas.openxmlformats.org/officeDocument/2006/relationships/hyperlink" Target="https://www.geeksforgeeks.org/aggregation-in-mongodb/"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subTitle" idx="1"/>
          </p:nvPr>
        </p:nvSpPr>
        <p:spPr>
          <a:xfrm>
            <a:off x="1849150" y="1139130"/>
            <a:ext cx="5142000" cy="2217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52"/>
              <a:buNone/>
            </a:pPr>
            <a:r>
              <a:rPr lang="en-IN" sz="3000" dirty="0"/>
              <a:t>Unit -4</a:t>
            </a:r>
          </a:p>
          <a:p>
            <a:pPr marL="0" lvl="0" indent="0" algn="ctr" rtl="0">
              <a:lnSpc>
                <a:spcPct val="100000"/>
              </a:lnSpc>
              <a:spcBef>
                <a:spcPts val="0"/>
              </a:spcBef>
              <a:spcAft>
                <a:spcPts val="0"/>
              </a:spcAft>
              <a:buSzPts val="852"/>
              <a:buNone/>
            </a:pPr>
            <a:endParaRPr lang="en-IN" sz="3000" dirty="0"/>
          </a:p>
          <a:p>
            <a:pPr marL="0" lvl="0" indent="0" rtl="0">
              <a:lnSpc>
                <a:spcPct val="100000"/>
              </a:lnSpc>
              <a:spcBef>
                <a:spcPts val="0"/>
              </a:spcBef>
              <a:spcAft>
                <a:spcPts val="0"/>
              </a:spcAft>
              <a:buSzPts val="852"/>
              <a:buNone/>
            </a:pPr>
            <a:r>
              <a:rPr lang="en-IN" sz="3000" dirty="0"/>
              <a:t>	         MongoDB</a:t>
            </a:r>
          </a:p>
          <a:p>
            <a:pPr marL="0" lvl="0" indent="0" rtl="0">
              <a:lnSpc>
                <a:spcPct val="100000"/>
              </a:lnSpc>
              <a:spcBef>
                <a:spcPts val="0"/>
              </a:spcBef>
              <a:spcAft>
                <a:spcPts val="0"/>
              </a:spcAft>
              <a:buSzPts val="852"/>
              <a:buNone/>
            </a:pPr>
            <a:endParaRPr lang="en-US" sz="3000" dirty="0"/>
          </a:p>
          <a:p>
            <a:pPr marL="0" lvl="0" indent="0" algn="ctr" rtl="0">
              <a:lnSpc>
                <a:spcPct val="100000"/>
              </a:lnSpc>
              <a:spcBef>
                <a:spcPts val="0"/>
              </a:spcBef>
              <a:spcAft>
                <a:spcPts val="0"/>
              </a:spcAft>
              <a:buSzPts val="852"/>
              <a:buNone/>
            </a:pPr>
            <a:r>
              <a:rPr lang="en-US" dirty="0"/>
              <a:t>A</a:t>
            </a:r>
            <a:r>
              <a:rPr lang="en-IN" dirty="0" err="1"/>
              <a:t>dvanced</a:t>
            </a:r>
            <a:r>
              <a:rPr lang="en-IN" dirty="0"/>
              <a:t> Web Technology</a:t>
            </a:r>
          </a:p>
          <a:p>
            <a:pPr marL="0" lvl="0" indent="0" algn="ctr" rtl="0">
              <a:lnSpc>
                <a:spcPct val="100000"/>
              </a:lnSpc>
              <a:spcBef>
                <a:spcPts val="0"/>
              </a:spcBef>
              <a:spcAft>
                <a:spcPts val="0"/>
              </a:spcAft>
              <a:buSzPts val="852"/>
              <a:buNone/>
            </a:pPr>
            <a:endParaRPr lang="en-US" sz="2400" dirty="0"/>
          </a:p>
          <a:p>
            <a:pPr marL="0" lvl="0" indent="0" algn="ctr" rtl="0">
              <a:lnSpc>
                <a:spcPct val="100000"/>
              </a:lnSpc>
              <a:spcBef>
                <a:spcPts val="0"/>
              </a:spcBef>
              <a:spcAft>
                <a:spcPts val="0"/>
              </a:spcAft>
              <a:buSzPts val="852"/>
              <a:buNone/>
            </a:pPr>
            <a:r>
              <a:rPr lang="en-US" sz="2400" dirty="0"/>
              <a:t>Dept. of C</a:t>
            </a:r>
            <a:r>
              <a:rPr lang="en-IN" sz="2400" dirty="0" err="1"/>
              <a:t>omputer</a:t>
            </a:r>
            <a:r>
              <a:rPr lang="en-IN" sz="2400" dirty="0"/>
              <a:t> Engineering</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078F-2567-80C9-0BF9-764426561BAA}"/>
              </a:ext>
            </a:extLst>
          </p:cNvPr>
          <p:cNvSpPr>
            <a:spLocks noGrp="1"/>
          </p:cNvSpPr>
          <p:nvPr>
            <p:ph type="title"/>
          </p:nvPr>
        </p:nvSpPr>
        <p:spPr/>
        <p:txBody>
          <a:bodyPr>
            <a:normAutofit fontScale="90000"/>
          </a:bodyPr>
          <a:lstStyle/>
          <a:p>
            <a:r>
              <a:rPr lang="en-IN" dirty="0"/>
              <a:t>MongoDB installation</a:t>
            </a:r>
          </a:p>
        </p:txBody>
      </p:sp>
      <p:sp>
        <p:nvSpPr>
          <p:cNvPr id="3" name="Text Placeholder 2">
            <a:extLst>
              <a:ext uri="{FF2B5EF4-FFF2-40B4-BE49-F238E27FC236}">
                <a16:creationId xmlns:a16="http://schemas.microsoft.com/office/drawing/2014/main" id="{F74983E2-18AC-C4B4-28BE-5081AFC3C682}"/>
              </a:ext>
            </a:extLst>
          </p:cNvPr>
          <p:cNvSpPr>
            <a:spLocks noGrp="1"/>
          </p:cNvSpPr>
          <p:nvPr>
            <p:ph type="body" idx="1"/>
          </p:nvPr>
        </p:nvSpPr>
        <p:spPr/>
        <p:txBody>
          <a:bodyPr/>
          <a:lstStyle/>
          <a:p>
            <a:r>
              <a:rPr lang="en-IN" dirty="0"/>
              <a:t>For </a:t>
            </a:r>
            <a:r>
              <a:rPr lang="en-IN" dirty="0" err="1"/>
              <a:t>intalling</a:t>
            </a:r>
            <a:r>
              <a:rPr lang="en-IN" dirty="0"/>
              <a:t> in your local windows system.</a:t>
            </a:r>
            <a:endParaRPr lang="en-IN" dirty="0">
              <a:hlinkClick r:id="rId2"/>
            </a:endParaRPr>
          </a:p>
          <a:p>
            <a:endParaRPr lang="en-IN" dirty="0">
              <a:hlinkClick r:id="rId2"/>
            </a:endParaRPr>
          </a:p>
          <a:p>
            <a:r>
              <a:rPr lang="en-IN" dirty="0">
                <a:hlinkClick r:id="rId2"/>
              </a:rPr>
              <a:t>https://www.geeksforgeeks.org/how-to-install-mongodb-on-windows/</a:t>
            </a:r>
            <a:endParaRPr lang="en-IN" dirty="0"/>
          </a:p>
          <a:p>
            <a:endParaRPr lang="en-IN" dirty="0"/>
          </a:p>
          <a:p>
            <a:endParaRPr lang="en-IN" dirty="0"/>
          </a:p>
          <a:p>
            <a:r>
              <a:rPr lang="en-IN" dirty="0"/>
              <a:t>For mongo atlas cloud</a:t>
            </a:r>
          </a:p>
          <a:p>
            <a:r>
              <a:rPr lang="en-IN" dirty="0">
                <a:hlinkClick r:id="rId3"/>
              </a:rPr>
              <a:t>https://youtu.be/NQN7KiNYgg0</a:t>
            </a:r>
            <a:endParaRPr lang="en-IN" dirty="0"/>
          </a:p>
        </p:txBody>
      </p:sp>
    </p:spTree>
    <p:extLst>
      <p:ext uri="{BB962C8B-B14F-4D97-AF65-F5344CB8AC3E}">
        <p14:creationId xmlns:p14="http://schemas.microsoft.com/office/powerpoint/2010/main" val="211730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5056-8BFE-6A12-9BBC-FF75B7CB42D0}"/>
              </a:ext>
            </a:extLst>
          </p:cNvPr>
          <p:cNvSpPr>
            <a:spLocks noGrp="1"/>
          </p:cNvSpPr>
          <p:nvPr>
            <p:ph type="title"/>
          </p:nvPr>
        </p:nvSpPr>
        <p:spPr/>
        <p:txBody>
          <a:bodyPr>
            <a:normAutofit fontScale="90000"/>
          </a:bodyPr>
          <a:lstStyle/>
          <a:p>
            <a:r>
              <a:rPr lang="en-IN" dirty="0"/>
              <a:t>CRUD operations in </a:t>
            </a:r>
            <a:r>
              <a:rPr lang="en-IN" dirty="0" err="1"/>
              <a:t>mongodb</a:t>
            </a:r>
            <a:endParaRPr lang="en-IN" dirty="0"/>
          </a:p>
        </p:txBody>
      </p:sp>
      <p:sp>
        <p:nvSpPr>
          <p:cNvPr id="3" name="Text Placeholder 2">
            <a:extLst>
              <a:ext uri="{FF2B5EF4-FFF2-40B4-BE49-F238E27FC236}">
                <a16:creationId xmlns:a16="http://schemas.microsoft.com/office/drawing/2014/main" id="{E9CCFC61-F775-B5F3-8AE6-28A87DFF2B0A}"/>
              </a:ext>
            </a:extLst>
          </p:cNvPr>
          <p:cNvSpPr>
            <a:spLocks noGrp="1"/>
          </p:cNvSpPr>
          <p:nvPr>
            <p:ph type="body" idx="1"/>
          </p:nvPr>
        </p:nvSpPr>
        <p:spPr/>
        <p:txBody>
          <a:bodyPr/>
          <a:lstStyle/>
          <a:p>
            <a:r>
              <a:rPr lang="en-US" dirty="0"/>
              <a:t>To perform certain operations like entering new data into the application, updating data into the application, deleting data from the application, and reading the data of the application. MongoDB provides a set of some basic but most essential operations that will help you to easily interact with the MongoDB server and these operations are known as CRUD operations.</a:t>
            </a:r>
            <a:endParaRPr lang="en-IN" dirty="0"/>
          </a:p>
        </p:txBody>
      </p:sp>
    </p:spTree>
    <p:extLst>
      <p:ext uri="{BB962C8B-B14F-4D97-AF65-F5344CB8AC3E}">
        <p14:creationId xmlns:p14="http://schemas.microsoft.com/office/powerpoint/2010/main" val="39385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E5C0-29EB-4E0B-A3A1-4D0C8203912C}"/>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id="{6F000A6A-A757-AAC2-45BC-7096DE472DB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3C2AC4F-57E9-4AE8-C94A-F7B54CDA580B}"/>
              </a:ext>
            </a:extLst>
          </p:cNvPr>
          <p:cNvPicPr>
            <a:picLocks noChangeAspect="1"/>
          </p:cNvPicPr>
          <p:nvPr/>
        </p:nvPicPr>
        <p:blipFill>
          <a:blip r:embed="rId2"/>
          <a:stretch>
            <a:fillRect/>
          </a:stretch>
        </p:blipFill>
        <p:spPr>
          <a:xfrm>
            <a:off x="464704" y="923875"/>
            <a:ext cx="5615391" cy="3940437"/>
          </a:xfrm>
          <a:prstGeom prst="rect">
            <a:avLst/>
          </a:prstGeom>
        </p:spPr>
      </p:pic>
    </p:spTree>
    <p:extLst>
      <p:ext uri="{BB962C8B-B14F-4D97-AF65-F5344CB8AC3E}">
        <p14:creationId xmlns:p14="http://schemas.microsoft.com/office/powerpoint/2010/main" val="397128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5F06-4CB0-C530-E265-421D03174924}"/>
              </a:ext>
            </a:extLst>
          </p:cNvPr>
          <p:cNvSpPr>
            <a:spLocks noGrp="1"/>
          </p:cNvSpPr>
          <p:nvPr>
            <p:ph type="title"/>
          </p:nvPr>
        </p:nvSpPr>
        <p:spPr/>
        <p:txBody>
          <a:bodyPr>
            <a:normAutofit fontScale="90000"/>
          </a:bodyPr>
          <a:lstStyle/>
          <a:p>
            <a:r>
              <a:rPr lang="en-IN" dirty="0"/>
              <a:t>Create</a:t>
            </a:r>
          </a:p>
        </p:txBody>
      </p:sp>
      <p:sp>
        <p:nvSpPr>
          <p:cNvPr id="3" name="Text Placeholder 2">
            <a:extLst>
              <a:ext uri="{FF2B5EF4-FFF2-40B4-BE49-F238E27FC236}">
                <a16:creationId xmlns:a16="http://schemas.microsoft.com/office/drawing/2014/main" id="{2DC7096B-2C3E-D30E-752A-F43E4808477F}"/>
              </a:ext>
            </a:extLst>
          </p:cNvPr>
          <p:cNvSpPr>
            <a:spLocks noGrp="1"/>
          </p:cNvSpPr>
          <p:nvPr>
            <p:ph type="body" idx="1"/>
          </p:nvPr>
        </p:nvSpPr>
        <p:spPr/>
        <p:txBody>
          <a:bodyPr/>
          <a:lstStyle/>
          <a:p>
            <a:r>
              <a:rPr lang="en-US" dirty="0"/>
              <a:t>The create or insert operations are used to insert or add new documents in the collection. If a collection does not exist, then it will create a new collection in the database.</a:t>
            </a:r>
            <a:endParaRPr lang="en-IN" dirty="0"/>
          </a:p>
        </p:txBody>
      </p:sp>
      <p:pic>
        <p:nvPicPr>
          <p:cNvPr id="5" name="Picture 4">
            <a:extLst>
              <a:ext uri="{FF2B5EF4-FFF2-40B4-BE49-F238E27FC236}">
                <a16:creationId xmlns:a16="http://schemas.microsoft.com/office/drawing/2014/main" id="{771A3D9D-426C-2FFA-0188-21434ABBC4E1}"/>
              </a:ext>
            </a:extLst>
          </p:cNvPr>
          <p:cNvPicPr>
            <a:picLocks noChangeAspect="1"/>
          </p:cNvPicPr>
          <p:nvPr/>
        </p:nvPicPr>
        <p:blipFill>
          <a:blip r:embed="rId2"/>
          <a:stretch>
            <a:fillRect/>
          </a:stretch>
        </p:blipFill>
        <p:spPr>
          <a:xfrm>
            <a:off x="953181" y="2377440"/>
            <a:ext cx="6978557" cy="2407919"/>
          </a:xfrm>
          <a:prstGeom prst="rect">
            <a:avLst/>
          </a:prstGeom>
        </p:spPr>
      </p:pic>
    </p:spTree>
    <p:extLst>
      <p:ext uri="{BB962C8B-B14F-4D97-AF65-F5344CB8AC3E}">
        <p14:creationId xmlns:p14="http://schemas.microsoft.com/office/powerpoint/2010/main" val="2288595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0129-E42C-900C-382F-153F4AEF95A2}"/>
              </a:ext>
            </a:extLst>
          </p:cNvPr>
          <p:cNvSpPr>
            <a:spLocks noGrp="1"/>
          </p:cNvSpPr>
          <p:nvPr>
            <p:ph type="title"/>
          </p:nvPr>
        </p:nvSpPr>
        <p:spPr/>
        <p:txBody>
          <a:bodyPr>
            <a:normAutofit fontScale="90000"/>
          </a:bodyPr>
          <a:lstStyle/>
          <a:p>
            <a:r>
              <a:rPr lang="en-IN" dirty="0"/>
              <a:t>Read</a:t>
            </a:r>
          </a:p>
        </p:txBody>
      </p:sp>
      <p:sp>
        <p:nvSpPr>
          <p:cNvPr id="3" name="Text Placeholder 2">
            <a:extLst>
              <a:ext uri="{FF2B5EF4-FFF2-40B4-BE49-F238E27FC236}">
                <a16:creationId xmlns:a16="http://schemas.microsoft.com/office/drawing/2014/main" id="{EC2DAB2B-8969-437B-1527-106A9B732745}"/>
              </a:ext>
            </a:extLst>
          </p:cNvPr>
          <p:cNvSpPr>
            <a:spLocks noGrp="1"/>
          </p:cNvSpPr>
          <p:nvPr>
            <p:ph type="body" idx="1"/>
          </p:nvPr>
        </p:nvSpPr>
        <p:spPr/>
        <p:txBody>
          <a:bodyPr/>
          <a:lstStyle/>
          <a:p>
            <a:r>
              <a:rPr lang="en-US" dirty="0"/>
              <a:t>The Read operations are used to retrieve documents from the collection, or in other words, read operations are used to query a collection for a document.</a:t>
            </a:r>
          </a:p>
          <a:p>
            <a:endParaRPr lang="en-US" dirty="0"/>
          </a:p>
          <a:p>
            <a:endParaRPr lang="en-IN" dirty="0"/>
          </a:p>
        </p:txBody>
      </p:sp>
      <p:pic>
        <p:nvPicPr>
          <p:cNvPr id="5" name="Picture 4">
            <a:extLst>
              <a:ext uri="{FF2B5EF4-FFF2-40B4-BE49-F238E27FC236}">
                <a16:creationId xmlns:a16="http://schemas.microsoft.com/office/drawing/2014/main" id="{6D8CE47A-9260-E810-D142-CC0B751C312C}"/>
              </a:ext>
            </a:extLst>
          </p:cNvPr>
          <p:cNvPicPr>
            <a:picLocks noChangeAspect="1"/>
          </p:cNvPicPr>
          <p:nvPr/>
        </p:nvPicPr>
        <p:blipFill>
          <a:blip r:embed="rId2"/>
          <a:stretch>
            <a:fillRect/>
          </a:stretch>
        </p:blipFill>
        <p:spPr>
          <a:xfrm>
            <a:off x="930126" y="2141815"/>
            <a:ext cx="7581413" cy="1492919"/>
          </a:xfrm>
          <a:prstGeom prst="rect">
            <a:avLst/>
          </a:prstGeom>
        </p:spPr>
      </p:pic>
    </p:spTree>
    <p:extLst>
      <p:ext uri="{BB962C8B-B14F-4D97-AF65-F5344CB8AC3E}">
        <p14:creationId xmlns:p14="http://schemas.microsoft.com/office/powerpoint/2010/main" val="57810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58C-45F3-C9DF-36B2-2B9BE80F4543}"/>
              </a:ext>
            </a:extLst>
          </p:cNvPr>
          <p:cNvSpPr>
            <a:spLocks noGrp="1"/>
          </p:cNvSpPr>
          <p:nvPr>
            <p:ph type="title"/>
          </p:nvPr>
        </p:nvSpPr>
        <p:spPr/>
        <p:txBody>
          <a:bodyPr>
            <a:normAutofit fontScale="90000"/>
          </a:bodyPr>
          <a:lstStyle/>
          <a:p>
            <a:r>
              <a:rPr lang="en-IN" dirty="0"/>
              <a:t>Update</a:t>
            </a:r>
          </a:p>
        </p:txBody>
      </p:sp>
      <p:sp>
        <p:nvSpPr>
          <p:cNvPr id="3" name="Text Placeholder 2">
            <a:extLst>
              <a:ext uri="{FF2B5EF4-FFF2-40B4-BE49-F238E27FC236}">
                <a16:creationId xmlns:a16="http://schemas.microsoft.com/office/drawing/2014/main" id="{3A36A44C-5AC6-C8B0-6FDB-082284ACE188}"/>
              </a:ext>
            </a:extLst>
          </p:cNvPr>
          <p:cNvSpPr>
            <a:spLocks noGrp="1"/>
          </p:cNvSpPr>
          <p:nvPr>
            <p:ph type="body" idx="1"/>
          </p:nvPr>
        </p:nvSpPr>
        <p:spPr/>
        <p:txBody>
          <a:bodyPr/>
          <a:lstStyle/>
          <a:p>
            <a:r>
              <a:rPr lang="en-US" dirty="0"/>
              <a:t>Update operations modify existing documents in a collection. MongoDB provides the following methods to update documents of a collection:</a:t>
            </a:r>
          </a:p>
          <a:p>
            <a:endParaRPr lang="en-US" dirty="0"/>
          </a:p>
          <a:p>
            <a:endParaRPr lang="en-IN" dirty="0"/>
          </a:p>
        </p:txBody>
      </p:sp>
      <p:pic>
        <p:nvPicPr>
          <p:cNvPr id="5" name="Picture 4">
            <a:extLst>
              <a:ext uri="{FF2B5EF4-FFF2-40B4-BE49-F238E27FC236}">
                <a16:creationId xmlns:a16="http://schemas.microsoft.com/office/drawing/2014/main" id="{C054D155-C46D-682C-EB3C-1684B6B5541E}"/>
              </a:ext>
            </a:extLst>
          </p:cNvPr>
          <p:cNvPicPr>
            <a:picLocks noChangeAspect="1"/>
          </p:cNvPicPr>
          <p:nvPr/>
        </p:nvPicPr>
        <p:blipFill>
          <a:blip r:embed="rId2"/>
          <a:stretch>
            <a:fillRect/>
          </a:stretch>
        </p:blipFill>
        <p:spPr>
          <a:xfrm>
            <a:off x="1160039" y="2077970"/>
            <a:ext cx="6118345" cy="1290069"/>
          </a:xfrm>
          <a:prstGeom prst="rect">
            <a:avLst/>
          </a:prstGeom>
        </p:spPr>
      </p:pic>
    </p:spTree>
    <p:extLst>
      <p:ext uri="{BB962C8B-B14F-4D97-AF65-F5344CB8AC3E}">
        <p14:creationId xmlns:p14="http://schemas.microsoft.com/office/powerpoint/2010/main" val="427815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F511-274A-9732-E745-791074312566}"/>
              </a:ext>
            </a:extLst>
          </p:cNvPr>
          <p:cNvSpPr>
            <a:spLocks noGrp="1"/>
          </p:cNvSpPr>
          <p:nvPr>
            <p:ph type="title"/>
          </p:nvPr>
        </p:nvSpPr>
        <p:spPr/>
        <p:txBody>
          <a:bodyPr>
            <a:normAutofit fontScale="90000"/>
          </a:bodyPr>
          <a:lstStyle/>
          <a:p>
            <a:r>
              <a:rPr lang="en-IN" dirty="0"/>
              <a:t>Delete</a:t>
            </a:r>
          </a:p>
        </p:txBody>
      </p:sp>
      <p:sp>
        <p:nvSpPr>
          <p:cNvPr id="3" name="Text Placeholder 2">
            <a:extLst>
              <a:ext uri="{FF2B5EF4-FFF2-40B4-BE49-F238E27FC236}">
                <a16:creationId xmlns:a16="http://schemas.microsoft.com/office/drawing/2014/main" id="{CCD93BE4-9E72-4D38-4BF3-5B13EB6273DA}"/>
              </a:ext>
            </a:extLst>
          </p:cNvPr>
          <p:cNvSpPr>
            <a:spLocks noGrp="1"/>
          </p:cNvSpPr>
          <p:nvPr>
            <p:ph type="body" idx="1"/>
          </p:nvPr>
        </p:nvSpPr>
        <p:spPr/>
        <p:txBody>
          <a:bodyPr/>
          <a:lstStyle/>
          <a:p>
            <a:r>
              <a:rPr lang="en-US" dirty="0"/>
              <a:t>Delete operations remove documents from a collection. MongoDB provides the following methods to delete documents of a collection:</a:t>
            </a:r>
          </a:p>
          <a:p>
            <a:endParaRPr lang="en-US" dirty="0"/>
          </a:p>
          <a:p>
            <a:endParaRPr lang="en-IN" dirty="0"/>
          </a:p>
        </p:txBody>
      </p:sp>
      <p:pic>
        <p:nvPicPr>
          <p:cNvPr id="5" name="Picture 4">
            <a:extLst>
              <a:ext uri="{FF2B5EF4-FFF2-40B4-BE49-F238E27FC236}">
                <a16:creationId xmlns:a16="http://schemas.microsoft.com/office/drawing/2014/main" id="{E6F4E496-740E-3C23-F6D5-1FA708B6DD01}"/>
              </a:ext>
            </a:extLst>
          </p:cNvPr>
          <p:cNvPicPr>
            <a:picLocks noChangeAspect="1"/>
          </p:cNvPicPr>
          <p:nvPr/>
        </p:nvPicPr>
        <p:blipFill>
          <a:blip r:embed="rId2"/>
          <a:stretch>
            <a:fillRect/>
          </a:stretch>
        </p:blipFill>
        <p:spPr>
          <a:xfrm>
            <a:off x="739141" y="2178033"/>
            <a:ext cx="7456932" cy="1098567"/>
          </a:xfrm>
          <a:prstGeom prst="rect">
            <a:avLst/>
          </a:prstGeom>
        </p:spPr>
      </p:pic>
    </p:spTree>
    <p:extLst>
      <p:ext uri="{BB962C8B-B14F-4D97-AF65-F5344CB8AC3E}">
        <p14:creationId xmlns:p14="http://schemas.microsoft.com/office/powerpoint/2010/main" val="385309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0C4-1DCB-8FFC-5810-5C0292E98F39}"/>
              </a:ext>
            </a:extLst>
          </p:cNvPr>
          <p:cNvSpPr>
            <a:spLocks noGrp="1"/>
          </p:cNvSpPr>
          <p:nvPr>
            <p:ph type="title"/>
          </p:nvPr>
        </p:nvSpPr>
        <p:spPr/>
        <p:txBody>
          <a:bodyPr>
            <a:normAutofit fontScale="90000"/>
          </a:bodyPr>
          <a:lstStyle/>
          <a:p>
            <a:r>
              <a:rPr lang="en-IN" dirty="0"/>
              <a:t>Data modelling in MongoDB</a:t>
            </a:r>
          </a:p>
        </p:txBody>
      </p:sp>
      <p:sp>
        <p:nvSpPr>
          <p:cNvPr id="3" name="Text Placeholder 2">
            <a:extLst>
              <a:ext uri="{FF2B5EF4-FFF2-40B4-BE49-F238E27FC236}">
                <a16:creationId xmlns:a16="http://schemas.microsoft.com/office/drawing/2014/main" id="{14E96642-C13D-F444-94B6-A4C269C84044}"/>
              </a:ext>
            </a:extLst>
          </p:cNvPr>
          <p:cNvSpPr>
            <a:spLocks noGrp="1"/>
          </p:cNvSpPr>
          <p:nvPr>
            <p:ph type="body" idx="1"/>
          </p:nvPr>
        </p:nvSpPr>
        <p:spPr/>
        <p:txBody>
          <a:bodyPr/>
          <a:lstStyle/>
          <a:p>
            <a:r>
              <a:rPr lang="en-US" dirty="0"/>
              <a:t>Data modeling is the process of creating a </a:t>
            </a:r>
            <a:r>
              <a:rPr lang="en-US" b="1" dirty="0"/>
              <a:t>visual representation </a:t>
            </a:r>
            <a:r>
              <a:rPr lang="en-US" dirty="0"/>
              <a:t>of either a </a:t>
            </a:r>
            <a:r>
              <a:rPr lang="en-US" b="1" dirty="0"/>
              <a:t>whole information system </a:t>
            </a:r>
            <a:r>
              <a:rPr lang="en-US" dirty="0"/>
              <a:t>or </a:t>
            </a:r>
            <a:r>
              <a:rPr lang="en-US" b="1" dirty="0"/>
              <a:t>parts</a:t>
            </a:r>
            <a:r>
              <a:rPr lang="en-US" dirty="0"/>
              <a:t> of it to </a:t>
            </a:r>
            <a:r>
              <a:rPr lang="en-US" b="1" dirty="0"/>
              <a:t>communicate</a:t>
            </a:r>
            <a:r>
              <a:rPr lang="en-US" dirty="0"/>
              <a:t> </a:t>
            </a:r>
            <a:r>
              <a:rPr lang="en-US" b="1" dirty="0"/>
              <a:t>connections</a:t>
            </a:r>
            <a:r>
              <a:rPr lang="en-US" dirty="0"/>
              <a:t> between </a:t>
            </a:r>
            <a:r>
              <a:rPr lang="en-US" b="1" dirty="0"/>
              <a:t>data points and structures</a:t>
            </a:r>
            <a:r>
              <a:rPr lang="en-US" dirty="0"/>
              <a:t>.</a:t>
            </a:r>
          </a:p>
          <a:p>
            <a:endParaRPr lang="en-US" dirty="0"/>
          </a:p>
          <a:p>
            <a:endParaRPr lang="en-US" dirty="0"/>
          </a:p>
          <a:p>
            <a:r>
              <a:rPr lang="en-US" dirty="0"/>
              <a:t>MongoDB provides two types of data models: — </a:t>
            </a:r>
            <a:r>
              <a:rPr lang="en-US" b="1" dirty="0"/>
              <a:t>Embedded data model </a:t>
            </a:r>
            <a:r>
              <a:rPr lang="en-US" dirty="0"/>
              <a:t>and </a:t>
            </a:r>
            <a:r>
              <a:rPr lang="en-US" b="1" dirty="0"/>
              <a:t>Normalized data model</a:t>
            </a:r>
            <a:r>
              <a:rPr lang="en-US" dirty="0"/>
              <a:t>. Based on the requirement, you can use either of the models while preparing your document.</a:t>
            </a:r>
          </a:p>
          <a:p>
            <a:endParaRPr lang="en-IN" dirty="0"/>
          </a:p>
        </p:txBody>
      </p:sp>
    </p:spTree>
    <p:extLst>
      <p:ext uri="{BB962C8B-B14F-4D97-AF65-F5344CB8AC3E}">
        <p14:creationId xmlns:p14="http://schemas.microsoft.com/office/powerpoint/2010/main" val="289983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D83F-2A11-2EBC-2101-9EDCB365989D}"/>
              </a:ext>
            </a:extLst>
          </p:cNvPr>
          <p:cNvSpPr>
            <a:spLocks noGrp="1"/>
          </p:cNvSpPr>
          <p:nvPr>
            <p:ph type="title"/>
          </p:nvPr>
        </p:nvSpPr>
        <p:spPr/>
        <p:txBody>
          <a:bodyPr>
            <a:normAutofit fontScale="90000"/>
          </a:bodyPr>
          <a:lstStyle/>
          <a:p>
            <a:r>
              <a:rPr lang="en-US" dirty="0"/>
              <a:t>Embedded Data Model</a:t>
            </a:r>
            <a:br>
              <a:rPr lang="en-US" dirty="0"/>
            </a:br>
            <a:endParaRPr lang="en-IN" dirty="0"/>
          </a:p>
        </p:txBody>
      </p:sp>
      <p:sp>
        <p:nvSpPr>
          <p:cNvPr id="3" name="Text Placeholder 2">
            <a:extLst>
              <a:ext uri="{FF2B5EF4-FFF2-40B4-BE49-F238E27FC236}">
                <a16:creationId xmlns:a16="http://schemas.microsoft.com/office/drawing/2014/main" id="{A8E00EF4-37B2-F805-860A-6FEC8A946948}"/>
              </a:ext>
            </a:extLst>
          </p:cNvPr>
          <p:cNvSpPr>
            <a:spLocks noGrp="1"/>
          </p:cNvSpPr>
          <p:nvPr>
            <p:ph type="body" idx="1"/>
          </p:nvPr>
        </p:nvSpPr>
        <p:spPr/>
        <p:txBody>
          <a:bodyPr/>
          <a:lstStyle/>
          <a:p>
            <a:r>
              <a:rPr lang="en-US" dirty="0"/>
              <a:t>In this model, you can have (embed) all the related data in a single document, it is also known as de-normalized data model.</a:t>
            </a:r>
            <a:endParaRPr lang="en-IN" dirty="0"/>
          </a:p>
        </p:txBody>
      </p:sp>
      <p:pic>
        <p:nvPicPr>
          <p:cNvPr id="4" name="Picture 3">
            <a:extLst>
              <a:ext uri="{FF2B5EF4-FFF2-40B4-BE49-F238E27FC236}">
                <a16:creationId xmlns:a16="http://schemas.microsoft.com/office/drawing/2014/main" id="{0B741613-A8D4-A63D-B8E6-08E5B42EE62D}"/>
              </a:ext>
            </a:extLst>
          </p:cNvPr>
          <p:cNvPicPr>
            <a:picLocks noChangeAspect="1"/>
          </p:cNvPicPr>
          <p:nvPr/>
        </p:nvPicPr>
        <p:blipFill>
          <a:blip r:embed="rId2"/>
          <a:stretch>
            <a:fillRect/>
          </a:stretch>
        </p:blipFill>
        <p:spPr>
          <a:xfrm>
            <a:off x="1051931" y="1812294"/>
            <a:ext cx="6991568" cy="2950206"/>
          </a:xfrm>
          <a:prstGeom prst="rect">
            <a:avLst/>
          </a:prstGeom>
        </p:spPr>
      </p:pic>
    </p:spTree>
    <p:extLst>
      <p:ext uri="{BB962C8B-B14F-4D97-AF65-F5344CB8AC3E}">
        <p14:creationId xmlns:p14="http://schemas.microsoft.com/office/powerpoint/2010/main" val="344139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B3EE-919F-C9DB-D31F-AE3AC9668421}"/>
              </a:ext>
            </a:extLst>
          </p:cNvPr>
          <p:cNvSpPr>
            <a:spLocks noGrp="1"/>
          </p:cNvSpPr>
          <p:nvPr>
            <p:ph type="title"/>
          </p:nvPr>
        </p:nvSpPr>
        <p:spPr/>
        <p:txBody>
          <a:bodyPr>
            <a:normAutofit fontScale="90000"/>
          </a:bodyPr>
          <a:lstStyle/>
          <a:p>
            <a:r>
              <a:rPr lang="en-US" dirty="0"/>
              <a:t>Normalized Data Model</a:t>
            </a:r>
            <a:br>
              <a:rPr lang="en-US" dirty="0"/>
            </a:br>
            <a:endParaRPr lang="en-IN" dirty="0"/>
          </a:p>
        </p:txBody>
      </p:sp>
      <p:sp>
        <p:nvSpPr>
          <p:cNvPr id="3" name="Text Placeholder 2">
            <a:extLst>
              <a:ext uri="{FF2B5EF4-FFF2-40B4-BE49-F238E27FC236}">
                <a16:creationId xmlns:a16="http://schemas.microsoft.com/office/drawing/2014/main" id="{F62A5A3E-B645-C831-187E-95D45347228F}"/>
              </a:ext>
            </a:extLst>
          </p:cNvPr>
          <p:cNvSpPr>
            <a:spLocks noGrp="1"/>
          </p:cNvSpPr>
          <p:nvPr>
            <p:ph type="body" idx="1"/>
          </p:nvPr>
        </p:nvSpPr>
        <p:spPr/>
        <p:txBody>
          <a:bodyPr/>
          <a:lstStyle/>
          <a:p>
            <a:r>
              <a:rPr lang="en-US" dirty="0"/>
              <a:t>In this model, you can refer the sub documents in the original document, using references. For example, you can re-write the above document in the normalized model as:</a:t>
            </a:r>
          </a:p>
          <a:p>
            <a:endParaRPr lang="en-US" dirty="0"/>
          </a:p>
          <a:p>
            <a:endParaRPr lang="en-IN" dirty="0"/>
          </a:p>
        </p:txBody>
      </p:sp>
      <p:pic>
        <p:nvPicPr>
          <p:cNvPr id="5" name="Picture 4">
            <a:extLst>
              <a:ext uri="{FF2B5EF4-FFF2-40B4-BE49-F238E27FC236}">
                <a16:creationId xmlns:a16="http://schemas.microsoft.com/office/drawing/2014/main" id="{A74A8158-9BFF-355B-955E-4096662F3225}"/>
              </a:ext>
            </a:extLst>
          </p:cNvPr>
          <p:cNvPicPr>
            <a:picLocks noChangeAspect="1"/>
          </p:cNvPicPr>
          <p:nvPr/>
        </p:nvPicPr>
        <p:blipFill>
          <a:blip r:embed="rId2"/>
          <a:stretch>
            <a:fillRect/>
          </a:stretch>
        </p:blipFill>
        <p:spPr>
          <a:xfrm>
            <a:off x="806318" y="2267546"/>
            <a:ext cx="6333621" cy="1855862"/>
          </a:xfrm>
          <a:prstGeom prst="rect">
            <a:avLst/>
          </a:prstGeom>
        </p:spPr>
      </p:pic>
    </p:spTree>
    <p:extLst>
      <p:ext uri="{BB962C8B-B14F-4D97-AF65-F5344CB8AC3E}">
        <p14:creationId xmlns:p14="http://schemas.microsoft.com/office/powerpoint/2010/main" val="179469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Content</a:t>
            </a:r>
            <a:endParaRPr dirty="0"/>
          </a:p>
        </p:txBody>
      </p:sp>
      <p:sp>
        <p:nvSpPr>
          <p:cNvPr id="113" name="Google Shape;113;p22"/>
          <p:cNvSpPr txBox="1"/>
          <p:nvPr/>
        </p:nvSpPr>
        <p:spPr>
          <a:xfrm>
            <a:off x="325400" y="844325"/>
            <a:ext cx="8581800" cy="2339072"/>
          </a:xfrm>
          <a:prstGeom prst="rect">
            <a:avLst/>
          </a:prstGeom>
          <a:noFill/>
          <a:ln>
            <a:noFill/>
          </a:ln>
        </p:spPr>
        <p:txBody>
          <a:bodyPr spcFirstLastPara="1" wrap="square" lIns="91425" tIns="91425" rIns="91425" bIns="91425" anchor="t" anchorCtr="0">
            <a:spAutoFit/>
          </a:bodyPr>
          <a:lstStyle/>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Introduction and Overview of MongoDB,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MongoDB Installation,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CRUD Operation in MongoDB,</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Data Modeling, Storage Classes,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Indexing and Performance Considerations,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Aggregation,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MongoDB Replication</a:t>
            </a:r>
            <a:endParaRPr sz="2000" dirty="0">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A717-7931-EA7C-E4EC-B6E5B44E743B}"/>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54C93AF6-56F6-8B73-611A-342B2AFAF1D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49391CD-3C39-D5CD-FED8-06C16E1C306C}"/>
              </a:ext>
            </a:extLst>
          </p:cNvPr>
          <p:cNvPicPr>
            <a:picLocks noChangeAspect="1"/>
          </p:cNvPicPr>
          <p:nvPr/>
        </p:nvPicPr>
        <p:blipFill>
          <a:blip r:embed="rId2"/>
          <a:stretch>
            <a:fillRect/>
          </a:stretch>
        </p:blipFill>
        <p:spPr>
          <a:xfrm>
            <a:off x="398650" y="1051500"/>
            <a:ext cx="5720210" cy="2630146"/>
          </a:xfrm>
          <a:prstGeom prst="rect">
            <a:avLst/>
          </a:prstGeom>
        </p:spPr>
      </p:pic>
    </p:spTree>
    <p:extLst>
      <p:ext uri="{BB962C8B-B14F-4D97-AF65-F5344CB8AC3E}">
        <p14:creationId xmlns:p14="http://schemas.microsoft.com/office/powerpoint/2010/main" val="3778267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3BCC-6280-2DAE-0AB2-864DCA89C13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1A4F464C-1EAF-813C-0D96-F67CD7EDFC4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193E2BA-9E69-FCAA-EB2B-F3695619EABC}"/>
              </a:ext>
            </a:extLst>
          </p:cNvPr>
          <p:cNvPicPr>
            <a:picLocks noChangeAspect="1"/>
          </p:cNvPicPr>
          <p:nvPr/>
        </p:nvPicPr>
        <p:blipFill>
          <a:blip r:embed="rId2"/>
          <a:stretch>
            <a:fillRect/>
          </a:stretch>
        </p:blipFill>
        <p:spPr>
          <a:xfrm>
            <a:off x="410080" y="1002612"/>
            <a:ext cx="6867019" cy="2772885"/>
          </a:xfrm>
          <a:prstGeom prst="rect">
            <a:avLst/>
          </a:prstGeom>
        </p:spPr>
      </p:pic>
    </p:spTree>
    <p:extLst>
      <p:ext uri="{BB962C8B-B14F-4D97-AF65-F5344CB8AC3E}">
        <p14:creationId xmlns:p14="http://schemas.microsoft.com/office/powerpoint/2010/main" val="274938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479D-1DEE-FB47-647E-850DE3E67136}"/>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C0649EC-C1AF-7AF4-4DF3-173E60CC7EA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174F956-164B-E2C1-4E41-C417933674B8}"/>
              </a:ext>
            </a:extLst>
          </p:cNvPr>
          <p:cNvPicPr>
            <a:picLocks noChangeAspect="1"/>
          </p:cNvPicPr>
          <p:nvPr/>
        </p:nvPicPr>
        <p:blipFill>
          <a:blip r:embed="rId2"/>
          <a:stretch>
            <a:fillRect/>
          </a:stretch>
        </p:blipFill>
        <p:spPr>
          <a:xfrm>
            <a:off x="508505" y="996890"/>
            <a:ext cx="6646675" cy="3043258"/>
          </a:xfrm>
          <a:prstGeom prst="rect">
            <a:avLst/>
          </a:prstGeom>
        </p:spPr>
      </p:pic>
    </p:spTree>
    <p:extLst>
      <p:ext uri="{BB962C8B-B14F-4D97-AF65-F5344CB8AC3E}">
        <p14:creationId xmlns:p14="http://schemas.microsoft.com/office/powerpoint/2010/main" val="255550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C357-1D21-B487-0227-E9C982CA52AE}"/>
              </a:ext>
            </a:extLst>
          </p:cNvPr>
          <p:cNvSpPr>
            <a:spLocks noGrp="1"/>
          </p:cNvSpPr>
          <p:nvPr>
            <p:ph type="title"/>
          </p:nvPr>
        </p:nvSpPr>
        <p:spPr/>
        <p:txBody>
          <a:bodyPr>
            <a:normAutofit fontScale="90000"/>
          </a:bodyPr>
          <a:lstStyle/>
          <a:p>
            <a:r>
              <a:rPr lang="en-IN" dirty="0"/>
              <a:t>Storage Classes</a:t>
            </a:r>
          </a:p>
        </p:txBody>
      </p:sp>
      <p:sp>
        <p:nvSpPr>
          <p:cNvPr id="3" name="Text Placeholder 2">
            <a:extLst>
              <a:ext uri="{FF2B5EF4-FFF2-40B4-BE49-F238E27FC236}">
                <a16:creationId xmlns:a16="http://schemas.microsoft.com/office/drawing/2014/main" id="{C50DDF2D-3EC8-6978-70FB-8A2AE543948B}"/>
              </a:ext>
            </a:extLst>
          </p:cNvPr>
          <p:cNvSpPr>
            <a:spLocks noGrp="1"/>
          </p:cNvSpPr>
          <p:nvPr>
            <p:ph type="body" idx="1"/>
          </p:nvPr>
        </p:nvSpPr>
        <p:spPr/>
        <p:txBody>
          <a:bodyPr>
            <a:normAutofit/>
          </a:bodyPr>
          <a:lstStyle/>
          <a:p>
            <a:r>
              <a:rPr lang="en-US" dirty="0"/>
              <a:t>In MongoDB, </a:t>
            </a:r>
            <a:r>
              <a:rPr lang="en-US" b="1" dirty="0"/>
              <a:t>storage classes </a:t>
            </a:r>
            <a:r>
              <a:rPr lang="en-US" dirty="0"/>
              <a:t>refer to the various </a:t>
            </a:r>
            <a:r>
              <a:rPr lang="en-US" b="1" dirty="0"/>
              <a:t>storage engines </a:t>
            </a:r>
            <a:r>
              <a:rPr lang="en-US" dirty="0"/>
              <a:t>and configurations available for managing data storage and retrieval. MongoDB supports multiple storage engines, each with its own characteristics and trade-offs. MongoDB primarily offers two storage engines: </a:t>
            </a:r>
            <a:r>
              <a:rPr lang="en-US" b="1" dirty="0" err="1"/>
              <a:t>WiredTiger</a:t>
            </a:r>
            <a:r>
              <a:rPr lang="en-US" b="1" dirty="0"/>
              <a:t> and MMAPv1</a:t>
            </a:r>
            <a:r>
              <a:rPr lang="en-US" dirty="0"/>
              <a:t>. However, please note that MongoDB evolves over time, and new storage engines or changes to existing ones may have occurred since then.</a:t>
            </a:r>
          </a:p>
          <a:p>
            <a:endParaRPr lang="en-US" dirty="0"/>
          </a:p>
          <a:p>
            <a:r>
              <a:rPr lang="en-US" dirty="0"/>
              <a:t>Here's an explanation of the two main storage engines in MongoDB:</a:t>
            </a:r>
          </a:p>
          <a:p>
            <a:endParaRPr lang="en-US" dirty="0"/>
          </a:p>
        </p:txBody>
      </p:sp>
    </p:spTree>
    <p:extLst>
      <p:ext uri="{BB962C8B-B14F-4D97-AF65-F5344CB8AC3E}">
        <p14:creationId xmlns:p14="http://schemas.microsoft.com/office/powerpoint/2010/main" val="325220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F12A-D3C1-D34F-D657-2069C5D332B4}"/>
              </a:ext>
            </a:extLst>
          </p:cNvPr>
          <p:cNvSpPr>
            <a:spLocks noGrp="1"/>
          </p:cNvSpPr>
          <p:nvPr>
            <p:ph type="title"/>
          </p:nvPr>
        </p:nvSpPr>
        <p:spPr/>
        <p:txBody>
          <a:bodyPr>
            <a:normAutofit fontScale="90000"/>
          </a:bodyPr>
          <a:lstStyle/>
          <a:p>
            <a:r>
              <a:rPr lang="en-IN" dirty="0"/>
              <a:t>Storage Classes</a:t>
            </a:r>
          </a:p>
        </p:txBody>
      </p:sp>
      <p:sp>
        <p:nvSpPr>
          <p:cNvPr id="3" name="Text Placeholder 2">
            <a:extLst>
              <a:ext uri="{FF2B5EF4-FFF2-40B4-BE49-F238E27FC236}">
                <a16:creationId xmlns:a16="http://schemas.microsoft.com/office/drawing/2014/main" id="{0CAC461E-C2B9-3387-0778-CB86892CAB8B}"/>
              </a:ext>
            </a:extLst>
          </p:cNvPr>
          <p:cNvSpPr>
            <a:spLocks noGrp="1"/>
          </p:cNvSpPr>
          <p:nvPr>
            <p:ph type="body" idx="1"/>
          </p:nvPr>
        </p:nvSpPr>
        <p:spPr/>
        <p:txBody>
          <a:bodyPr>
            <a:normAutofit/>
          </a:bodyPr>
          <a:lstStyle/>
          <a:p>
            <a:pPr marL="114300" indent="0">
              <a:buNone/>
            </a:pPr>
            <a:r>
              <a:rPr lang="en-US" dirty="0"/>
              <a:t> </a:t>
            </a:r>
            <a:r>
              <a:rPr lang="en-US" b="1" dirty="0" err="1"/>
              <a:t>WiredTiger</a:t>
            </a:r>
            <a:r>
              <a:rPr lang="en-US" b="1" dirty="0"/>
              <a:t> (default as of MongoDB 3.2):</a:t>
            </a:r>
          </a:p>
          <a:p>
            <a:endParaRPr lang="en-US" dirty="0"/>
          </a:p>
          <a:p>
            <a:r>
              <a:rPr lang="en-US" dirty="0" err="1"/>
              <a:t>WiredTiger</a:t>
            </a:r>
            <a:r>
              <a:rPr lang="en-US" dirty="0"/>
              <a:t> is the </a:t>
            </a:r>
            <a:r>
              <a:rPr lang="en-US" b="1" dirty="0"/>
              <a:t>default storage engine</a:t>
            </a:r>
            <a:r>
              <a:rPr lang="en-US" dirty="0"/>
              <a:t> in MongoDB since version 3.2. It is designed for </a:t>
            </a:r>
            <a:r>
              <a:rPr lang="en-US" b="1" dirty="0"/>
              <a:t>high performance and scalability </a:t>
            </a:r>
            <a:r>
              <a:rPr lang="en-US" dirty="0"/>
              <a:t>while maintaining </a:t>
            </a:r>
            <a:r>
              <a:rPr lang="en-US" b="1" dirty="0"/>
              <a:t>ACID</a:t>
            </a:r>
            <a:r>
              <a:rPr lang="en-US" dirty="0"/>
              <a:t> (Atomicity, Consistency, Isolation, Durability) properties.</a:t>
            </a:r>
          </a:p>
          <a:p>
            <a:endParaRPr lang="en-US" dirty="0"/>
          </a:p>
          <a:p>
            <a:r>
              <a:rPr lang="en-US" dirty="0"/>
              <a:t>Key features of </a:t>
            </a:r>
            <a:r>
              <a:rPr lang="en-US" dirty="0" err="1"/>
              <a:t>WiredTiger</a:t>
            </a:r>
            <a:r>
              <a:rPr lang="en-US" dirty="0"/>
              <a:t> include </a:t>
            </a:r>
            <a:r>
              <a:rPr lang="en-US" b="1" dirty="0"/>
              <a:t>document-level concurrency control</a:t>
            </a:r>
            <a:r>
              <a:rPr lang="en-US" dirty="0"/>
              <a:t>, </a:t>
            </a:r>
            <a:r>
              <a:rPr lang="en-US" b="1" dirty="0"/>
              <a:t>support for compression</a:t>
            </a:r>
            <a:r>
              <a:rPr lang="en-US" dirty="0"/>
              <a:t>, and support for various </a:t>
            </a:r>
            <a:r>
              <a:rPr lang="en-US" b="1" dirty="0"/>
              <a:t>data structures </a:t>
            </a:r>
            <a:r>
              <a:rPr lang="en-US" dirty="0"/>
              <a:t>like </a:t>
            </a:r>
            <a:r>
              <a:rPr lang="en-US" b="1" dirty="0"/>
              <a:t>B-trees.</a:t>
            </a:r>
          </a:p>
          <a:p>
            <a:endParaRPr lang="en-US" b="1" dirty="0"/>
          </a:p>
          <a:p>
            <a:r>
              <a:rPr lang="en-US" dirty="0" err="1"/>
              <a:t>WiredTiger</a:t>
            </a:r>
            <a:r>
              <a:rPr lang="en-US" dirty="0"/>
              <a:t> is generally recommended for most use cases because of its performance and efficiency improvements over </a:t>
            </a:r>
            <a:r>
              <a:rPr lang="en-US" b="1" dirty="0"/>
              <a:t>the older MMAPv1 engine</a:t>
            </a:r>
            <a:r>
              <a:rPr lang="en-US" dirty="0"/>
              <a:t>.</a:t>
            </a:r>
          </a:p>
          <a:p>
            <a:endParaRPr lang="en-IN" dirty="0"/>
          </a:p>
        </p:txBody>
      </p:sp>
    </p:spTree>
    <p:extLst>
      <p:ext uri="{BB962C8B-B14F-4D97-AF65-F5344CB8AC3E}">
        <p14:creationId xmlns:p14="http://schemas.microsoft.com/office/powerpoint/2010/main" val="4289166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C8BE-6A12-DFD6-474A-8B39A1C052A2}"/>
              </a:ext>
            </a:extLst>
          </p:cNvPr>
          <p:cNvSpPr>
            <a:spLocks noGrp="1"/>
          </p:cNvSpPr>
          <p:nvPr>
            <p:ph type="title"/>
          </p:nvPr>
        </p:nvSpPr>
        <p:spPr/>
        <p:txBody>
          <a:bodyPr>
            <a:normAutofit fontScale="90000"/>
          </a:bodyPr>
          <a:lstStyle/>
          <a:p>
            <a:r>
              <a:rPr lang="en-IN" dirty="0"/>
              <a:t>Storage Classes</a:t>
            </a:r>
          </a:p>
        </p:txBody>
      </p:sp>
      <p:sp>
        <p:nvSpPr>
          <p:cNvPr id="3" name="Text Placeholder 2">
            <a:extLst>
              <a:ext uri="{FF2B5EF4-FFF2-40B4-BE49-F238E27FC236}">
                <a16:creationId xmlns:a16="http://schemas.microsoft.com/office/drawing/2014/main" id="{06FB2F82-69E3-120D-8630-79B7F73CD23B}"/>
              </a:ext>
            </a:extLst>
          </p:cNvPr>
          <p:cNvSpPr>
            <a:spLocks noGrp="1"/>
          </p:cNvSpPr>
          <p:nvPr>
            <p:ph type="body" idx="1"/>
          </p:nvPr>
        </p:nvSpPr>
        <p:spPr/>
        <p:txBody>
          <a:bodyPr/>
          <a:lstStyle/>
          <a:p>
            <a:pPr marL="114300" indent="0">
              <a:buNone/>
            </a:pPr>
            <a:r>
              <a:rPr lang="en-US" b="1" dirty="0"/>
              <a:t>MMAPv1 (Memory-Mapped Files, no longer the default as of MongoDB 3.2):</a:t>
            </a:r>
          </a:p>
          <a:p>
            <a:endParaRPr lang="en-US" dirty="0"/>
          </a:p>
          <a:p>
            <a:r>
              <a:rPr lang="en-US" dirty="0"/>
              <a:t>MMAPv1 was the original storage engine in MongoDB. It works by </a:t>
            </a:r>
            <a:r>
              <a:rPr lang="en-US" b="1" dirty="0"/>
              <a:t>memory-mapping</a:t>
            </a:r>
            <a:r>
              <a:rPr lang="en-US" dirty="0"/>
              <a:t> data files </a:t>
            </a:r>
            <a:r>
              <a:rPr lang="en-US" b="1" dirty="0"/>
              <a:t>directly to RAM</a:t>
            </a:r>
            <a:r>
              <a:rPr lang="en-US" dirty="0"/>
              <a:t>, which means it relies heavily on the operating system's </a:t>
            </a:r>
            <a:r>
              <a:rPr lang="en-US" b="1" dirty="0"/>
              <a:t>virtual</a:t>
            </a:r>
            <a:r>
              <a:rPr lang="en-US" dirty="0"/>
              <a:t> memory management.</a:t>
            </a:r>
          </a:p>
          <a:p>
            <a:endParaRPr lang="en-US" dirty="0"/>
          </a:p>
          <a:p>
            <a:r>
              <a:rPr lang="en-US" dirty="0"/>
              <a:t>It is a simple storage engine that uses </a:t>
            </a:r>
            <a:r>
              <a:rPr lang="en-US" b="1" dirty="0"/>
              <a:t>copy-on-write for updates</a:t>
            </a:r>
            <a:r>
              <a:rPr lang="en-US" dirty="0"/>
              <a:t>, which can lead to </a:t>
            </a:r>
            <a:r>
              <a:rPr lang="en-US" b="1" dirty="0"/>
              <a:t>fragmentation </a:t>
            </a:r>
            <a:r>
              <a:rPr lang="en-US" dirty="0"/>
              <a:t>over time.</a:t>
            </a:r>
          </a:p>
          <a:p>
            <a:endParaRPr lang="en-US" dirty="0"/>
          </a:p>
          <a:p>
            <a:r>
              <a:rPr lang="en-US" dirty="0"/>
              <a:t>While MMAPv1 is not as performant as </a:t>
            </a:r>
            <a:r>
              <a:rPr lang="en-US" dirty="0" err="1"/>
              <a:t>WiredTiger</a:t>
            </a:r>
            <a:r>
              <a:rPr lang="en-US" dirty="0"/>
              <a:t> for most workloads, it may still be suitable for specific use cases or older MongoDB deployments.</a:t>
            </a:r>
            <a:endParaRPr lang="en-IN" dirty="0"/>
          </a:p>
          <a:p>
            <a:endParaRPr lang="en-IN" dirty="0"/>
          </a:p>
        </p:txBody>
      </p:sp>
    </p:spTree>
    <p:extLst>
      <p:ext uri="{BB962C8B-B14F-4D97-AF65-F5344CB8AC3E}">
        <p14:creationId xmlns:p14="http://schemas.microsoft.com/office/powerpoint/2010/main" val="271303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05DB-E750-6D9B-DA56-038B30D663EC}"/>
              </a:ext>
            </a:extLst>
          </p:cNvPr>
          <p:cNvSpPr>
            <a:spLocks noGrp="1"/>
          </p:cNvSpPr>
          <p:nvPr>
            <p:ph type="title"/>
          </p:nvPr>
        </p:nvSpPr>
        <p:spPr>
          <a:xfrm>
            <a:off x="311700" y="54779"/>
            <a:ext cx="7110180" cy="572700"/>
          </a:xfrm>
        </p:spPr>
        <p:txBody>
          <a:bodyPr>
            <a:normAutofit fontScale="90000"/>
          </a:bodyPr>
          <a:lstStyle/>
          <a:p>
            <a:r>
              <a:rPr lang="en-IN" dirty="0"/>
              <a:t>Indexing and Performance Considerations</a:t>
            </a:r>
          </a:p>
        </p:txBody>
      </p:sp>
      <p:sp>
        <p:nvSpPr>
          <p:cNvPr id="3" name="Text Placeholder 2">
            <a:extLst>
              <a:ext uri="{FF2B5EF4-FFF2-40B4-BE49-F238E27FC236}">
                <a16:creationId xmlns:a16="http://schemas.microsoft.com/office/drawing/2014/main" id="{B0C8F127-FDF6-2CAA-CD63-7A3B6326BF59}"/>
              </a:ext>
            </a:extLst>
          </p:cNvPr>
          <p:cNvSpPr>
            <a:spLocks noGrp="1"/>
          </p:cNvSpPr>
          <p:nvPr>
            <p:ph type="body" idx="1"/>
          </p:nvPr>
        </p:nvSpPr>
        <p:spPr/>
        <p:txBody>
          <a:bodyPr>
            <a:normAutofit fontScale="92500" lnSpcReduction="20000"/>
          </a:bodyPr>
          <a:lstStyle/>
          <a:p>
            <a:r>
              <a:rPr lang="en-US" dirty="0"/>
              <a:t>Indexing is a crucial concept in MongoDB, as it significantly impacts query performance and the efficiency of data retrieval operations. Properly designed and maintained indexes can significantly improve the speed of queries, while improper indexing can lead to performance problems. Here, I'll explain indexing and some performance considerations in MongoDB:</a:t>
            </a:r>
          </a:p>
          <a:p>
            <a:endParaRPr lang="en-US" dirty="0"/>
          </a:p>
          <a:p>
            <a:r>
              <a:rPr lang="en-US" dirty="0"/>
              <a:t>Indexing in MongoDB:</a:t>
            </a:r>
          </a:p>
          <a:p>
            <a:endParaRPr lang="en-US" dirty="0"/>
          </a:p>
          <a:p>
            <a:r>
              <a:rPr lang="en-US" dirty="0"/>
              <a:t>What is an Index?</a:t>
            </a:r>
          </a:p>
          <a:p>
            <a:endParaRPr lang="en-US" dirty="0"/>
          </a:p>
          <a:p>
            <a:r>
              <a:rPr lang="en-US" dirty="0"/>
              <a:t>An index in MongoDB is a </a:t>
            </a:r>
            <a:r>
              <a:rPr lang="en-US" b="1" dirty="0"/>
              <a:t>data structure </a:t>
            </a:r>
            <a:r>
              <a:rPr lang="en-US" dirty="0"/>
              <a:t>that stores a small portion of the data in a collection in an efficient, </a:t>
            </a:r>
            <a:r>
              <a:rPr lang="en-US" b="1" dirty="0"/>
              <a:t>easily searchable </a:t>
            </a:r>
            <a:r>
              <a:rPr lang="en-US" dirty="0"/>
              <a:t>form.</a:t>
            </a:r>
          </a:p>
          <a:p>
            <a:r>
              <a:rPr lang="en-US" dirty="0"/>
              <a:t>Indexes are </a:t>
            </a:r>
            <a:r>
              <a:rPr lang="en-US" b="1" dirty="0"/>
              <a:t>created</a:t>
            </a:r>
            <a:r>
              <a:rPr lang="en-US" dirty="0"/>
              <a:t> on one or more </a:t>
            </a:r>
            <a:r>
              <a:rPr lang="en-US" b="1" dirty="0"/>
              <a:t>fields</a:t>
            </a:r>
            <a:r>
              <a:rPr lang="en-US" dirty="0"/>
              <a:t> within a collection and allow MongoDB to quickly locate and retrieve documents based on the indexed fields.</a:t>
            </a:r>
          </a:p>
        </p:txBody>
      </p:sp>
    </p:spTree>
    <p:extLst>
      <p:ext uri="{BB962C8B-B14F-4D97-AF65-F5344CB8AC3E}">
        <p14:creationId xmlns:p14="http://schemas.microsoft.com/office/powerpoint/2010/main" val="1648184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B4D7-8CBB-BB69-1AC1-3D6D7457D913}"/>
              </a:ext>
            </a:extLst>
          </p:cNvPr>
          <p:cNvSpPr>
            <a:spLocks noGrp="1"/>
          </p:cNvSpPr>
          <p:nvPr>
            <p:ph type="title"/>
          </p:nvPr>
        </p:nvSpPr>
        <p:spPr>
          <a:xfrm>
            <a:off x="311700" y="54779"/>
            <a:ext cx="7094940" cy="572700"/>
          </a:xfrm>
        </p:spPr>
        <p:txBody>
          <a:bodyPr>
            <a:normAutofit fontScale="90000"/>
          </a:bodyPr>
          <a:lstStyle/>
          <a:p>
            <a:r>
              <a:rPr lang="en-IN" dirty="0"/>
              <a:t>Indexing and Performance Considerations</a:t>
            </a:r>
          </a:p>
        </p:txBody>
      </p:sp>
      <p:sp>
        <p:nvSpPr>
          <p:cNvPr id="3" name="Text Placeholder 2">
            <a:extLst>
              <a:ext uri="{FF2B5EF4-FFF2-40B4-BE49-F238E27FC236}">
                <a16:creationId xmlns:a16="http://schemas.microsoft.com/office/drawing/2014/main" id="{2FF2E57F-6C45-6561-5858-AF855B5FF8B3}"/>
              </a:ext>
            </a:extLst>
          </p:cNvPr>
          <p:cNvSpPr>
            <a:spLocks noGrp="1"/>
          </p:cNvSpPr>
          <p:nvPr>
            <p:ph type="body" idx="1"/>
          </p:nvPr>
        </p:nvSpPr>
        <p:spPr/>
        <p:txBody>
          <a:bodyPr/>
          <a:lstStyle/>
          <a:p>
            <a:r>
              <a:rPr lang="en-US" dirty="0"/>
              <a:t>Types of Indexes:</a:t>
            </a:r>
          </a:p>
          <a:p>
            <a:endParaRPr lang="en-US" dirty="0"/>
          </a:p>
          <a:p>
            <a:r>
              <a:rPr lang="en-US" dirty="0"/>
              <a:t>MongoDB supports various types of indexes, including </a:t>
            </a:r>
            <a:r>
              <a:rPr lang="en-US" b="1" dirty="0"/>
              <a:t>single-field</a:t>
            </a:r>
            <a:r>
              <a:rPr lang="en-US" dirty="0"/>
              <a:t> indexes, </a:t>
            </a:r>
            <a:r>
              <a:rPr lang="en-US" b="1" dirty="0"/>
              <a:t>compound</a:t>
            </a:r>
            <a:r>
              <a:rPr lang="en-US" dirty="0"/>
              <a:t> indexes (indexing multiple fields together), </a:t>
            </a:r>
            <a:r>
              <a:rPr lang="en-US" b="1" dirty="0"/>
              <a:t>multikey</a:t>
            </a:r>
            <a:r>
              <a:rPr lang="en-US" dirty="0"/>
              <a:t> indexes (for arrays), </a:t>
            </a:r>
            <a:r>
              <a:rPr lang="en-US" b="1" dirty="0"/>
              <a:t>geospatial</a:t>
            </a:r>
            <a:r>
              <a:rPr lang="en-US" dirty="0"/>
              <a:t> indexes, and more.</a:t>
            </a:r>
          </a:p>
          <a:p>
            <a:r>
              <a:rPr lang="en-US" dirty="0"/>
              <a:t>Creating Indexes:</a:t>
            </a:r>
          </a:p>
          <a:p>
            <a:endParaRPr lang="en-US" dirty="0"/>
          </a:p>
          <a:p>
            <a:r>
              <a:rPr lang="en-US" dirty="0"/>
              <a:t>You can create indexes using the </a:t>
            </a:r>
            <a:r>
              <a:rPr lang="en-US" b="1" dirty="0" err="1"/>
              <a:t>createIndex</a:t>
            </a:r>
            <a:r>
              <a:rPr lang="en-US" dirty="0"/>
              <a:t>() method or by specifying them in a collection's schema (for Mongoose, a popular MongoDB driver for Node.js).</a:t>
            </a:r>
            <a:endParaRPr lang="en-IN" dirty="0"/>
          </a:p>
          <a:p>
            <a:endParaRPr lang="en-IN" dirty="0"/>
          </a:p>
        </p:txBody>
      </p:sp>
    </p:spTree>
    <p:extLst>
      <p:ext uri="{BB962C8B-B14F-4D97-AF65-F5344CB8AC3E}">
        <p14:creationId xmlns:p14="http://schemas.microsoft.com/office/powerpoint/2010/main" val="3466412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6A98-2D6E-DF5E-355F-72C5D0B56F90}"/>
              </a:ext>
            </a:extLst>
          </p:cNvPr>
          <p:cNvSpPr>
            <a:spLocks noGrp="1"/>
          </p:cNvSpPr>
          <p:nvPr>
            <p:ph type="title"/>
          </p:nvPr>
        </p:nvSpPr>
        <p:spPr>
          <a:xfrm>
            <a:off x="311700" y="54779"/>
            <a:ext cx="7125420" cy="572700"/>
          </a:xfrm>
        </p:spPr>
        <p:txBody>
          <a:bodyPr>
            <a:normAutofit fontScale="90000"/>
          </a:bodyPr>
          <a:lstStyle/>
          <a:p>
            <a:r>
              <a:rPr lang="en-IN" dirty="0"/>
              <a:t>Indexing and Performance Considerations</a:t>
            </a:r>
          </a:p>
        </p:txBody>
      </p:sp>
      <p:sp>
        <p:nvSpPr>
          <p:cNvPr id="3" name="Text Placeholder 2">
            <a:extLst>
              <a:ext uri="{FF2B5EF4-FFF2-40B4-BE49-F238E27FC236}">
                <a16:creationId xmlns:a16="http://schemas.microsoft.com/office/drawing/2014/main" id="{18BF308E-DF54-0CFE-500B-C0B4ADFB44DD}"/>
              </a:ext>
            </a:extLst>
          </p:cNvPr>
          <p:cNvSpPr>
            <a:spLocks noGrp="1"/>
          </p:cNvSpPr>
          <p:nvPr>
            <p:ph type="body" idx="1"/>
          </p:nvPr>
        </p:nvSpPr>
        <p:spPr/>
        <p:txBody>
          <a:bodyPr>
            <a:normAutofit fontScale="92500" lnSpcReduction="20000"/>
          </a:bodyPr>
          <a:lstStyle/>
          <a:p>
            <a:r>
              <a:rPr lang="en-US" b="1" dirty="0"/>
              <a:t>Performance</a:t>
            </a:r>
            <a:r>
              <a:rPr lang="en-US" dirty="0"/>
              <a:t> Considerations:</a:t>
            </a:r>
          </a:p>
          <a:p>
            <a:endParaRPr lang="en-US" dirty="0"/>
          </a:p>
          <a:p>
            <a:r>
              <a:rPr lang="en-US" dirty="0"/>
              <a:t>Indexing </a:t>
            </a:r>
            <a:r>
              <a:rPr lang="en-US" b="1" dirty="0"/>
              <a:t>Strategy</a:t>
            </a:r>
            <a:r>
              <a:rPr lang="en-US" dirty="0"/>
              <a:t>:</a:t>
            </a:r>
          </a:p>
          <a:p>
            <a:endParaRPr lang="en-US" dirty="0"/>
          </a:p>
          <a:p>
            <a:r>
              <a:rPr lang="en-US" dirty="0"/>
              <a:t>Choose the fields to index carefully based on your application's query patterns. Index only the fields that are </a:t>
            </a:r>
            <a:r>
              <a:rPr lang="en-US" b="1" dirty="0"/>
              <a:t>frequently</a:t>
            </a:r>
            <a:r>
              <a:rPr lang="en-US" dirty="0"/>
              <a:t> used in </a:t>
            </a:r>
            <a:r>
              <a:rPr lang="en-US" b="1" dirty="0"/>
              <a:t>queries</a:t>
            </a:r>
            <a:r>
              <a:rPr lang="en-US" dirty="0"/>
              <a:t> and </a:t>
            </a:r>
            <a:r>
              <a:rPr lang="en-US" b="1" dirty="0"/>
              <a:t>sorting</a:t>
            </a:r>
            <a:r>
              <a:rPr lang="en-US" dirty="0"/>
              <a:t>.</a:t>
            </a:r>
          </a:p>
          <a:p>
            <a:r>
              <a:rPr lang="en-US" dirty="0"/>
              <a:t>Avoid </a:t>
            </a:r>
            <a:r>
              <a:rPr lang="en-US" b="1" dirty="0"/>
              <a:t>over-indexing</a:t>
            </a:r>
            <a:r>
              <a:rPr lang="en-US" dirty="0"/>
              <a:t>, as it can lead to increased storage requirements and slower write operations.</a:t>
            </a:r>
          </a:p>
          <a:p>
            <a:endParaRPr lang="en-US" dirty="0"/>
          </a:p>
          <a:p>
            <a:r>
              <a:rPr lang="en-US" b="1" dirty="0"/>
              <a:t>Index Selectivity</a:t>
            </a:r>
            <a:r>
              <a:rPr lang="en-US" dirty="0"/>
              <a:t>:</a:t>
            </a:r>
          </a:p>
          <a:p>
            <a:endParaRPr lang="en-US" dirty="0"/>
          </a:p>
          <a:p>
            <a:r>
              <a:rPr lang="en-US" b="1" dirty="0"/>
              <a:t>Highly selective indexes </a:t>
            </a:r>
            <a:r>
              <a:rPr lang="en-US" dirty="0"/>
              <a:t>are preferred. A highly selective index contains a </a:t>
            </a:r>
            <a:r>
              <a:rPr lang="en-US" b="1" dirty="0"/>
              <a:t>wide range of values</a:t>
            </a:r>
            <a:r>
              <a:rPr lang="en-US" dirty="0"/>
              <a:t>, which narrows down the search quickly. Conversely, a </a:t>
            </a:r>
            <a:r>
              <a:rPr lang="en-US" b="1" dirty="0"/>
              <a:t>low selectivity index</a:t>
            </a:r>
            <a:r>
              <a:rPr lang="en-US" dirty="0"/>
              <a:t> contains many </a:t>
            </a:r>
            <a:r>
              <a:rPr lang="en-US" b="1" dirty="0"/>
              <a:t>duplicate values</a:t>
            </a:r>
            <a:r>
              <a:rPr lang="en-US" dirty="0"/>
              <a:t>, making it </a:t>
            </a:r>
            <a:r>
              <a:rPr lang="en-US" b="1" dirty="0"/>
              <a:t>less effective</a:t>
            </a:r>
            <a:r>
              <a:rPr lang="en-US" dirty="0"/>
              <a:t>.</a:t>
            </a:r>
          </a:p>
          <a:p>
            <a:r>
              <a:rPr lang="en-US" dirty="0"/>
              <a:t>Index Size:</a:t>
            </a:r>
          </a:p>
          <a:p>
            <a:endParaRPr lang="en-US" dirty="0"/>
          </a:p>
          <a:p>
            <a:endParaRPr lang="en-IN" dirty="0"/>
          </a:p>
        </p:txBody>
      </p:sp>
    </p:spTree>
    <p:extLst>
      <p:ext uri="{BB962C8B-B14F-4D97-AF65-F5344CB8AC3E}">
        <p14:creationId xmlns:p14="http://schemas.microsoft.com/office/powerpoint/2010/main" val="147516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E46A-495A-1185-6E42-1763FEFE5F1E}"/>
              </a:ext>
            </a:extLst>
          </p:cNvPr>
          <p:cNvSpPr>
            <a:spLocks noGrp="1"/>
          </p:cNvSpPr>
          <p:nvPr>
            <p:ph type="title"/>
          </p:nvPr>
        </p:nvSpPr>
        <p:spPr>
          <a:xfrm>
            <a:off x="311700" y="54779"/>
            <a:ext cx="7087320" cy="572700"/>
          </a:xfrm>
        </p:spPr>
        <p:txBody>
          <a:bodyPr>
            <a:normAutofit fontScale="90000"/>
          </a:bodyPr>
          <a:lstStyle/>
          <a:p>
            <a:r>
              <a:rPr lang="en-IN" dirty="0"/>
              <a:t>Indexing and Performance Considerations</a:t>
            </a:r>
          </a:p>
        </p:txBody>
      </p:sp>
      <p:sp>
        <p:nvSpPr>
          <p:cNvPr id="3" name="Text Placeholder 2">
            <a:extLst>
              <a:ext uri="{FF2B5EF4-FFF2-40B4-BE49-F238E27FC236}">
                <a16:creationId xmlns:a16="http://schemas.microsoft.com/office/drawing/2014/main" id="{C0D507D4-8199-DBF5-BA4C-E25C6C8203A6}"/>
              </a:ext>
            </a:extLst>
          </p:cNvPr>
          <p:cNvSpPr>
            <a:spLocks noGrp="1"/>
          </p:cNvSpPr>
          <p:nvPr>
            <p:ph type="body" idx="1"/>
          </p:nvPr>
        </p:nvSpPr>
        <p:spPr/>
        <p:txBody>
          <a:bodyPr>
            <a:normAutofit/>
          </a:bodyPr>
          <a:lstStyle/>
          <a:p>
            <a:r>
              <a:rPr lang="en-US" dirty="0"/>
              <a:t>Indexes </a:t>
            </a:r>
            <a:r>
              <a:rPr lang="en-US" b="1" dirty="0"/>
              <a:t>consume storage </a:t>
            </a:r>
            <a:r>
              <a:rPr lang="en-US" dirty="0"/>
              <a:t>space. It's essential to balance the performance gains from indexing with the increased storage requirements. Consider factors like the size of your data, available disk space, and query performance.</a:t>
            </a:r>
          </a:p>
          <a:p>
            <a:endParaRPr lang="en-US" dirty="0"/>
          </a:p>
          <a:p>
            <a:r>
              <a:rPr lang="en-US" b="1" dirty="0"/>
              <a:t>Index Maintenance:</a:t>
            </a:r>
          </a:p>
          <a:p>
            <a:pPr marL="571500" lvl="1" indent="0">
              <a:buNone/>
            </a:pPr>
            <a:r>
              <a:rPr lang="en-US" sz="1600" b="1" dirty="0"/>
              <a:t>Regularly monitor </a:t>
            </a:r>
            <a:r>
              <a:rPr lang="en-US" sz="1600" dirty="0"/>
              <a:t>and maintain your indexes. MongoDB provides tools like the </a:t>
            </a:r>
            <a:r>
              <a:rPr lang="en-US" sz="1600" b="1" dirty="0" err="1"/>
              <a:t>db.collection.reIndex</a:t>
            </a:r>
            <a:r>
              <a:rPr lang="en-US" sz="1600" b="1" dirty="0"/>
              <a:t>() </a:t>
            </a:r>
            <a:r>
              <a:rPr lang="en-US" sz="1600" dirty="0"/>
              <a:t>command and the </a:t>
            </a:r>
            <a:r>
              <a:rPr lang="en-US" sz="1600" b="1" dirty="0"/>
              <a:t>Index Intersection </a:t>
            </a:r>
            <a:r>
              <a:rPr lang="en-US" sz="1600" dirty="0"/>
              <a:t>feature to help manage indexes efficiently.</a:t>
            </a:r>
          </a:p>
          <a:p>
            <a:endParaRPr lang="en-IN" dirty="0"/>
          </a:p>
        </p:txBody>
      </p:sp>
    </p:spTree>
    <p:extLst>
      <p:ext uri="{BB962C8B-B14F-4D97-AF65-F5344CB8AC3E}">
        <p14:creationId xmlns:p14="http://schemas.microsoft.com/office/powerpoint/2010/main" val="194486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C70A-32A5-4163-05A5-B1DF6F0C0918}"/>
              </a:ext>
            </a:extLst>
          </p:cNvPr>
          <p:cNvSpPr>
            <a:spLocks noGrp="1"/>
          </p:cNvSpPr>
          <p:nvPr>
            <p:ph type="title"/>
          </p:nvPr>
        </p:nvSpPr>
        <p:spPr/>
        <p:txBody>
          <a:bodyPr>
            <a:normAutofit fontScale="90000"/>
          </a:bodyPr>
          <a:lstStyle/>
          <a:p>
            <a:r>
              <a:rPr lang="en-IN" dirty="0"/>
              <a:t>Introduction and Overview of MongoDB</a:t>
            </a:r>
          </a:p>
        </p:txBody>
      </p:sp>
      <p:sp>
        <p:nvSpPr>
          <p:cNvPr id="3" name="Text Placeholder 2">
            <a:extLst>
              <a:ext uri="{FF2B5EF4-FFF2-40B4-BE49-F238E27FC236}">
                <a16:creationId xmlns:a16="http://schemas.microsoft.com/office/drawing/2014/main" id="{3E68D42C-598E-00F9-308F-DF82F6324B68}"/>
              </a:ext>
            </a:extLst>
          </p:cNvPr>
          <p:cNvSpPr>
            <a:spLocks noGrp="1"/>
          </p:cNvSpPr>
          <p:nvPr>
            <p:ph type="body" idx="1"/>
          </p:nvPr>
        </p:nvSpPr>
        <p:spPr/>
        <p:txBody>
          <a:bodyPr/>
          <a:lstStyle/>
          <a:p>
            <a:r>
              <a:rPr lang="en-US" dirty="0"/>
              <a:t>MongoDB, the most popular NoSQL database, is an open-source document-oriented database. The term ‘NoSQL’ means ‘non-relational’. It means that MongoDB isn’t based on the table-like relational database structure but provides an altogether different mechanism for storage and retrieval of data. This format of storage is called BSON ( similar to JSON format). </a:t>
            </a:r>
            <a:endParaRPr lang="en-IN" dirty="0"/>
          </a:p>
        </p:txBody>
      </p:sp>
    </p:spTree>
    <p:extLst>
      <p:ext uri="{BB962C8B-B14F-4D97-AF65-F5344CB8AC3E}">
        <p14:creationId xmlns:p14="http://schemas.microsoft.com/office/powerpoint/2010/main" val="2870574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62F7-E09E-F0D8-B5F7-C8D865B84BB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0D18552-E890-1E3A-8B3B-EC1CA9B91B3B}"/>
              </a:ext>
            </a:extLst>
          </p:cNvPr>
          <p:cNvSpPr>
            <a:spLocks noGrp="1"/>
          </p:cNvSpPr>
          <p:nvPr>
            <p:ph type="body" idx="1"/>
          </p:nvPr>
        </p:nvSpPr>
        <p:spPr/>
        <p:txBody>
          <a:bodyPr/>
          <a:lstStyle/>
          <a:p>
            <a:r>
              <a:rPr lang="en-US" b="1" dirty="0"/>
              <a:t>Covered Queries:</a:t>
            </a:r>
          </a:p>
          <a:p>
            <a:endParaRPr lang="en-US" dirty="0"/>
          </a:p>
          <a:p>
            <a:r>
              <a:rPr lang="en-US" dirty="0"/>
              <a:t>A covered query is one where </a:t>
            </a:r>
            <a:r>
              <a:rPr lang="en-US" b="1" dirty="0"/>
              <a:t>all the fields </a:t>
            </a:r>
            <a:r>
              <a:rPr lang="en-US" dirty="0"/>
              <a:t>needed for a </a:t>
            </a:r>
            <a:r>
              <a:rPr lang="en-US" b="1" dirty="0"/>
              <a:t>query</a:t>
            </a:r>
            <a:r>
              <a:rPr lang="en-US" dirty="0"/>
              <a:t> are part of an </a:t>
            </a:r>
            <a:r>
              <a:rPr lang="en-US" b="1" dirty="0"/>
              <a:t>index</a:t>
            </a:r>
            <a:r>
              <a:rPr lang="en-US" dirty="0"/>
              <a:t>, eliminating the need for MongoDB to access the documents themselves. This can significantly improve query performance.</a:t>
            </a:r>
          </a:p>
          <a:p>
            <a:endParaRPr lang="en-US" dirty="0"/>
          </a:p>
          <a:p>
            <a:endParaRPr lang="en-IN" dirty="0"/>
          </a:p>
        </p:txBody>
      </p:sp>
    </p:spTree>
    <p:extLst>
      <p:ext uri="{BB962C8B-B14F-4D97-AF65-F5344CB8AC3E}">
        <p14:creationId xmlns:p14="http://schemas.microsoft.com/office/powerpoint/2010/main" val="32396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2211-C6BB-74D5-A7AC-5E29B0F12A8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AA8CD56C-75A3-3767-513D-44D13FB2A774}"/>
              </a:ext>
            </a:extLst>
          </p:cNvPr>
          <p:cNvSpPr>
            <a:spLocks noGrp="1"/>
          </p:cNvSpPr>
          <p:nvPr>
            <p:ph type="body" idx="1"/>
          </p:nvPr>
        </p:nvSpPr>
        <p:spPr/>
        <p:txBody>
          <a:bodyPr>
            <a:normAutofit/>
          </a:bodyPr>
          <a:lstStyle/>
          <a:p>
            <a:r>
              <a:rPr lang="en-US" b="1" dirty="0"/>
              <a:t>Index Hints:</a:t>
            </a:r>
          </a:p>
          <a:p>
            <a:endParaRPr lang="en-US" dirty="0"/>
          </a:p>
          <a:p>
            <a:r>
              <a:rPr lang="en-US" dirty="0"/>
              <a:t>MongoDB allows you to specify index hints to influence query execution plans. Use hints when you have a good understanding of your data and query patterns.</a:t>
            </a:r>
          </a:p>
          <a:p>
            <a:endParaRPr lang="en-US" dirty="0"/>
          </a:p>
          <a:p>
            <a:r>
              <a:rPr lang="en-US" dirty="0"/>
              <a:t>Query Optimization</a:t>
            </a:r>
          </a:p>
          <a:p>
            <a:endParaRPr lang="en-US" dirty="0"/>
          </a:p>
          <a:p>
            <a:r>
              <a:rPr lang="en-US" dirty="0"/>
              <a:t>Use the explain() method to analyze query execution plans and identify areas for optimization. Adjust your queries or indexes based on this analysis.</a:t>
            </a:r>
          </a:p>
          <a:p>
            <a:endParaRPr lang="en-US" dirty="0"/>
          </a:p>
        </p:txBody>
      </p:sp>
    </p:spTree>
    <p:extLst>
      <p:ext uri="{BB962C8B-B14F-4D97-AF65-F5344CB8AC3E}">
        <p14:creationId xmlns:p14="http://schemas.microsoft.com/office/powerpoint/2010/main" val="948813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6897-CED1-B758-53A8-9654A179B67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6752FA6-B073-ACB0-AF29-02BC0D01B7E0}"/>
              </a:ext>
            </a:extLst>
          </p:cNvPr>
          <p:cNvSpPr>
            <a:spLocks noGrp="1"/>
          </p:cNvSpPr>
          <p:nvPr>
            <p:ph type="body" idx="1"/>
          </p:nvPr>
        </p:nvSpPr>
        <p:spPr/>
        <p:txBody>
          <a:bodyPr/>
          <a:lstStyle/>
          <a:p>
            <a:r>
              <a:rPr lang="en-US" b="1" dirty="0"/>
              <a:t>Sharding:</a:t>
            </a:r>
          </a:p>
          <a:p>
            <a:endParaRPr lang="en-US" dirty="0"/>
          </a:p>
          <a:p>
            <a:r>
              <a:rPr lang="en-US" dirty="0"/>
              <a:t>For large datasets, consider sharding your MongoDB cluster. Sharding distributes data across multiple servers and can improve query performance by parallelizing data retrieval.</a:t>
            </a:r>
          </a:p>
          <a:p>
            <a:endParaRPr lang="en-US" dirty="0"/>
          </a:p>
          <a:p>
            <a:r>
              <a:rPr lang="en-US" b="1" dirty="0"/>
              <a:t>Hardware and Resources:</a:t>
            </a:r>
          </a:p>
          <a:p>
            <a:r>
              <a:rPr lang="en-US" dirty="0"/>
              <a:t>Ensure that your hardware resources (CPU, RAM, and disk) are appropriately sized for your MongoDB workload to avoid resource bottlenecks.</a:t>
            </a:r>
          </a:p>
          <a:p>
            <a:endParaRPr lang="en-US" dirty="0"/>
          </a:p>
          <a:p>
            <a:endParaRPr lang="en-IN" dirty="0"/>
          </a:p>
        </p:txBody>
      </p:sp>
    </p:spTree>
    <p:extLst>
      <p:ext uri="{BB962C8B-B14F-4D97-AF65-F5344CB8AC3E}">
        <p14:creationId xmlns:p14="http://schemas.microsoft.com/office/powerpoint/2010/main" val="4176701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E171-A26F-8818-F571-B30EFFAD421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67476212-4E9B-E67E-9E57-01D3F22BCC3E}"/>
              </a:ext>
            </a:extLst>
          </p:cNvPr>
          <p:cNvSpPr>
            <a:spLocks noGrp="1"/>
          </p:cNvSpPr>
          <p:nvPr>
            <p:ph type="body" idx="1"/>
          </p:nvPr>
        </p:nvSpPr>
        <p:spPr/>
        <p:txBody>
          <a:bodyPr>
            <a:normAutofit/>
          </a:bodyPr>
          <a:lstStyle/>
          <a:p>
            <a:pPr marL="114300" indent="0">
              <a:buNone/>
            </a:pPr>
            <a:endParaRPr lang="en-US" dirty="0"/>
          </a:p>
          <a:p>
            <a:pPr marL="114300" indent="0">
              <a:buNone/>
            </a:pPr>
            <a:r>
              <a:rPr lang="en-US" dirty="0"/>
              <a:t>      </a:t>
            </a:r>
            <a:r>
              <a:rPr lang="en-US" b="1" dirty="0"/>
              <a:t>Regular Backups and Maintenance:</a:t>
            </a:r>
          </a:p>
          <a:p>
            <a:pPr marL="114300" indent="0">
              <a:buNone/>
            </a:pPr>
            <a:endParaRPr lang="en-US" b="1" dirty="0"/>
          </a:p>
          <a:p>
            <a:r>
              <a:rPr lang="en-US" dirty="0"/>
              <a:t>Regularly backup and optimize your database to ensure long-term performance. Use tools like </a:t>
            </a:r>
            <a:r>
              <a:rPr lang="en-US" b="1" dirty="0" err="1"/>
              <a:t>mongodump</a:t>
            </a:r>
            <a:r>
              <a:rPr lang="en-US" dirty="0"/>
              <a:t> and </a:t>
            </a:r>
            <a:r>
              <a:rPr lang="en-US" b="1" dirty="0" err="1"/>
              <a:t>mongorestore</a:t>
            </a:r>
            <a:r>
              <a:rPr lang="en-US" dirty="0"/>
              <a:t> for backups and consider periodic compaction for storage efficiency.</a:t>
            </a:r>
          </a:p>
          <a:p>
            <a:pPr marL="114300" indent="0">
              <a:buNone/>
            </a:pPr>
            <a:r>
              <a:rPr lang="en-US" b="1" dirty="0"/>
              <a:t>      </a:t>
            </a:r>
            <a:endParaRPr lang="en-IN" dirty="0"/>
          </a:p>
        </p:txBody>
      </p:sp>
    </p:spTree>
    <p:extLst>
      <p:ext uri="{BB962C8B-B14F-4D97-AF65-F5344CB8AC3E}">
        <p14:creationId xmlns:p14="http://schemas.microsoft.com/office/powerpoint/2010/main" val="4251155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B424-6D21-A629-778B-E6D7778DACC0}"/>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B3163B6-D859-9F99-B407-877B0B1A80A7}"/>
              </a:ext>
            </a:extLst>
          </p:cNvPr>
          <p:cNvSpPr>
            <a:spLocks noGrp="1"/>
          </p:cNvSpPr>
          <p:nvPr>
            <p:ph type="body" idx="1"/>
          </p:nvPr>
        </p:nvSpPr>
        <p:spPr/>
        <p:txBody>
          <a:bodyPr/>
          <a:lstStyle/>
          <a:p>
            <a:pPr marL="114300" indent="0">
              <a:buNone/>
            </a:pPr>
            <a:r>
              <a:rPr lang="en-US" b="1" dirty="0"/>
              <a:t>Profiling and Monitoring:</a:t>
            </a:r>
          </a:p>
          <a:p>
            <a:r>
              <a:rPr lang="en-US" dirty="0"/>
              <a:t>Implement profiling and monitoring tools to gain insights into the performance of your MongoDB deployment. Tools like MongoDB Atlas, MMS, or third-party monitoring solutions can be helpful.</a:t>
            </a:r>
          </a:p>
          <a:p>
            <a:endParaRPr lang="en-US" dirty="0"/>
          </a:p>
          <a:p>
            <a:r>
              <a:rPr lang="en-US" dirty="0"/>
              <a:t>MongoDB's </a:t>
            </a:r>
            <a:r>
              <a:rPr lang="en-US" b="1" dirty="0"/>
              <a:t>performance</a:t>
            </a:r>
            <a:r>
              <a:rPr lang="en-US" dirty="0"/>
              <a:t> considerations are highly dependent on your specific </a:t>
            </a:r>
            <a:r>
              <a:rPr lang="en-US" b="1" dirty="0"/>
              <a:t>use case, dataset size, query patterns, and hardware configuration</a:t>
            </a:r>
            <a:r>
              <a:rPr lang="en-US" dirty="0"/>
              <a:t>. It's crucial to monitor your system's performance continuously and make adjustments as needed to maintain optimal performance over time.</a:t>
            </a:r>
            <a:endParaRPr lang="en-IN" dirty="0"/>
          </a:p>
          <a:p>
            <a:endParaRPr lang="en-IN" dirty="0"/>
          </a:p>
        </p:txBody>
      </p:sp>
    </p:spTree>
    <p:extLst>
      <p:ext uri="{BB962C8B-B14F-4D97-AF65-F5344CB8AC3E}">
        <p14:creationId xmlns:p14="http://schemas.microsoft.com/office/powerpoint/2010/main" val="516975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3AE9-9C6C-4E5C-1092-0AFF6DA1C50F}"/>
              </a:ext>
            </a:extLst>
          </p:cNvPr>
          <p:cNvSpPr>
            <a:spLocks noGrp="1"/>
          </p:cNvSpPr>
          <p:nvPr>
            <p:ph type="title"/>
          </p:nvPr>
        </p:nvSpPr>
        <p:spPr/>
        <p:txBody>
          <a:bodyPr>
            <a:normAutofit fontScale="90000"/>
          </a:bodyPr>
          <a:lstStyle/>
          <a:p>
            <a:r>
              <a:rPr lang="en-IN" dirty="0"/>
              <a:t>Aggregation</a:t>
            </a:r>
          </a:p>
        </p:txBody>
      </p:sp>
      <p:sp>
        <p:nvSpPr>
          <p:cNvPr id="3" name="Text Placeholder 2">
            <a:extLst>
              <a:ext uri="{FF2B5EF4-FFF2-40B4-BE49-F238E27FC236}">
                <a16:creationId xmlns:a16="http://schemas.microsoft.com/office/drawing/2014/main" id="{A946E27C-7C50-6E03-52E9-0FAE330443A0}"/>
              </a:ext>
            </a:extLst>
          </p:cNvPr>
          <p:cNvSpPr>
            <a:spLocks noGrp="1"/>
          </p:cNvSpPr>
          <p:nvPr>
            <p:ph type="body" idx="1"/>
          </p:nvPr>
        </p:nvSpPr>
        <p:spPr/>
        <p:txBody>
          <a:bodyPr/>
          <a:lstStyle/>
          <a:p>
            <a:r>
              <a:rPr lang="en-US"/>
              <a:t>In </a:t>
            </a:r>
            <a:r>
              <a:rPr lang="en-US" dirty="0"/>
              <a:t>MongoDB, aggregation operations process the data records/documents and return computed results. It collects values from various documents and groups them together and then performs different types of operations on that grouped data like sum, average, minimum, maximum, </a:t>
            </a:r>
            <a:r>
              <a:rPr lang="en-US" dirty="0" err="1"/>
              <a:t>etc</a:t>
            </a:r>
            <a:r>
              <a:rPr lang="en-US" dirty="0"/>
              <a:t> to return a computed result. It is similar to the aggregate function of SQL.</a:t>
            </a:r>
          </a:p>
          <a:p>
            <a:endParaRPr lang="en-US" dirty="0"/>
          </a:p>
          <a:p>
            <a:r>
              <a:rPr lang="en-US" dirty="0"/>
              <a:t>MongoDB provides three ways to perform aggregation</a:t>
            </a:r>
          </a:p>
          <a:p>
            <a:endParaRPr lang="en-US" dirty="0"/>
          </a:p>
          <a:p>
            <a:r>
              <a:rPr lang="en-US" dirty="0"/>
              <a:t>Aggregation pipeline</a:t>
            </a:r>
          </a:p>
          <a:p>
            <a:r>
              <a:rPr lang="en-US" dirty="0"/>
              <a:t>Map-reduce function</a:t>
            </a:r>
          </a:p>
          <a:p>
            <a:r>
              <a:rPr lang="en-US" dirty="0"/>
              <a:t>Single-purpose aggregation</a:t>
            </a:r>
            <a:endParaRPr lang="en-IN" dirty="0"/>
          </a:p>
        </p:txBody>
      </p:sp>
    </p:spTree>
    <p:extLst>
      <p:ext uri="{BB962C8B-B14F-4D97-AF65-F5344CB8AC3E}">
        <p14:creationId xmlns:p14="http://schemas.microsoft.com/office/powerpoint/2010/main" val="3710482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F7AE-A017-FAF8-2ADA-9D16AD37786B}"/>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006F927-D683-EA9C-0E01-48BBB8D5ED84}"/>
              </a:ext>
            </a:extLst>
          </p:cNvPr>
          <p:cNvSpPr>
            <a:spLocks noGrp="1"/>
          </p:cNvSpPr>
          <p:nvPr>
            <p:ph type="body" idx="1"/>
          </p:nvPr>
        </p:nvSpPr>
        <p:spPr/>
        <p:txBody>
          <a:bodyPr/>
          <a:lstStyle/>
          <a:p>
            <a:r>
              <a:rPr lang="en-IN" dirty="0"/>
              <a:t>You can refer to the below links for aggregation in </a:t>
            </a:r>
            <a:r>
              <a:rPr lang="en-IN" dirty="0" err="1"/>
              <a:t>mongodb</a:t>
            </a:r>
            <a:r>
              <a:rPr lang="en-IN" dirty="0"/>
              <a:t>:</a:t>
            </a:r>
          </a:p>
          <a:p>
            <a:endParaRPr lang="en-IN" dirty="0"/>
          </a:p>
          <a:p>
            <a:r>
              <a:rPr lang="en-IN" dirty="0">
                <a:hlinkClick r:id="rId2"/>
              </a:rPr>
              <a:t>https://www.geeksforgeeks.org/aggregation-in-mongodb/</a:t>
            </a:r>
            <a:endParaRPr lang="en-IN" dirty="0"/>
          </a:p>
          <a:p>
            <a:endParaRPr lang="en-IN" dirty="0"/>
          </a:p>
          <a:p>
            <a:r>
              <a:rPr lang="en-IN" dirty="0">
                <a:hlinkClick r:id="rId3"/>
              </a:rPr>
              <a:t>https://studio3t.com/knowledge-base/articles/mongodb-aggregation-framework/#:~:text=What%20is%20Aggregation%20in%20MongoDB,that%20pass%20through%20the%20pipeline.</a:t>
            </a:r>
            <a:endParaRPr lang="en-IN" dirty="0"/>
          </a:p>
        </p:txBody>
      </p:sp>
    </p:spTree>
    <p:extLst>
      <p:ext uri="{BB962C8B-B14F-4D97-AF65-F5344CB8AC3E}">
        <p14:creationId xmlns:p14="http://schemas.microsoft.com/office/powerpoint/2010/main" val="4134227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6B9E-FA85-C0C8-9BD5-B579C8D9860D}"/>
              </a:ext>
            </a:extLst>
          </p:cNvPr>
          <p:cNvSpPr>
            <a:spLocks noGrp="1"/>
          </p:cNvSpPr>
          <p:nvPr>
            <p:ph type="title"/>
          </p:nvPr>
        </p:nvSpPr>
        <p:spPr/>
        <p:txBody>
          <a:bodyPr>
            <a:normAutofit fontScale="90000"/>
          </a:bodyPr>
          <a:lstStyle/>
          <a:p>
            <a:r>
              <a:rPr lang="en-IN" dirty="0" err="1"/>
              <a:t>MongDB</a:t>
            </a:r>
            <a:r>
              <a:rPr lang="en-IN" dirty="0"/>
              <a:t> Replication</a:t>
            </a:r>
          </a:p>
        </p:txBody>
      </p:sp>
      <p:sp>
        <p:nvSpPr>
          <p:cNvPr id="3" name="Text Placeholder 2">
            <a:extLst>
              <a:ext uri="{FF2B5EF4-FFF2-40B4-BE49-F238E27FC236}">
                <a16:creationId xmlns:a16="http://schemas.microsoft.com/office/drawing/2014/main" id="{19FD02B2-5432-5809-B8E3-A0FD8B8217A1}"/>
              </a:ext>
            </a:extLst>
          </p:cNvPr>
          <p:cNvSpPr>
            <a:spLocks noGrp="1"/>
          </p:cNvSpPr>
          <p:nvPr>
            <p:ph type="body" idx="1"/>
          </p:nvPr>
        </p:nvSpPr>
        <p:spPr/>
        <p:txBody>
          <a:bodyPr/>
          <a:lstStyle/>
          <a:p>
            <a:r>
              <a:rPr lang="en-US" dirty="0"/>
              <a:t>MongoDB replication is a fundamental feature that </a:t>
            </a:r>
            <a:r>
              <a:rPr lang="en-US" b="1" dirty="0"/>
              <a:t>provides data redundancy</a:t>
            </a:r>
            <a:r>
              <a:rPr lang="en-US" dirty="0"/>
              <a:t>, </a:t>
            </a:r>
            <a:r>
              <a:rPr lang="en-US" b="1" dirty="0"/>
              <a:t>high availability</a:t>
            </a:r>
            <a:r>
              <a:rPr lang="en-US" dirty="0"/>
              <a:t>, and </a:t>
            </a:r>
            <a:r>
              <a:rPr lang="en-US" b="1" dirty="0"/>
              <a:t>fault tolerance </a:t>
            </a:r>
            <a:r>
              <a:rPr lang="en-US" dirty="0"/>
              <a:t>in </a:t>
            </a:r>
            <a:r>
              <a:rPr lang="en-US" b="1" dirty="0"/>
              <a:t>MongoDB deployments</a:t>
            </a:r>
            <a:r>
              <a:rPr lang="en-US" dirty="0"/>
              <a:t>. It ensures that </a:t>
            </a:r>
            <a:r>
              <a:rPr lang="en-US" b="1" dirty="0"/>
              <a:t>data</a:t>
            </a:r>
            <a:r>
              <a:rPr lang="en-US" dirty="0"/>
              <a:t> is reliably and automatically </a:t>
            </a:r>
            <a:r>
              <a:rPr lang="en-US" b="1" dirty="0"/>
              <a:t>copied</a:t>
            </a:r>
            <a:r>
              <a:rPr lang="en-US" dirty="0"/>
              <a:t> to</a:t>
            </a:r>
            <a:r>
              <a:rPr lang="en-US" b="1" dirty="0"/>
              <a:t> multiple servers</a:t>
            </a:r>
            <a:r>
              <a:rPr lang="en-US" dirty="0"/>
              <a:t>, allowing for </a:t>
            </a:r>
            <a:r>
              <a:rPr lang="en-US" b="1" dirty="0"/>
              <a:t>failover and data recovery </a:t>
            </a:r>
            <a:r>
              <a:rPr lang="en-US" dirty="0"/>
              <a:t>in case of </a:t>
            </a:r>
            <a:r>
              <a:rPr lang="en-US" b="1" dirty="0"/>
              <a:t>hardware</a:t>
            </a:r>
            <a:r>
              <a:rPr lang="en-US" dirty="0"/>
              <a:t> </a:t>
            </a:r>
            <a:r>
              <a:rPr lang="en-US" b="1" dirty="0"/>
              <a:t>failures</a:t>
            </a:r>
            <a:r>
              <a:rPr lang="en-US" dirty="0"/>
              <a:t> or other issues. MongoDB </a:t>
            </a:r>
            <a:r>
              <a:rPr lang="en-US" b="1" dirty="0"/>
              <a:t>replication</a:t>
            </a:r>
            <a:r>
              <a:rPr lang="en-US" dirty="0"/>
              <a:t> is </a:t>
            </a:r>
            <a:r>
              <a:rPr lang="en-US" b="1" dirty="0"/>
              <a:t>achieved</a:t>
            </a:r>
            <a:r>
              <a:rPr lang="en-US" dirty="0"/>
              <a:t> through a </a:t>
            </a:r>
            <a:r>
              <a:rPr lang="en-US" b="1" dirty="0"/>
              <a:t>mechanism</a:t>
            </a:r>
            <a:r>
              <a:rPr lang="en-US" dirty="0"/>
              <a:t> called a </a:t>
            </a:r>
            <a:r>
              <a:rPr lang="en-US" b="1" dirty="0"/>
              <a:t>replica</a:t>
            </a:r>
            <a:r>
              <a:rPr lang="en-US" dirty="0"/>
              <a:t> set.</a:t>
            </a:r>
            <a:endParaRPr lang="en-IN" dirty="0"/>
          </a:p>
        </p:txBody>
      </p:sp>
    </p:spTree>
    <p:extLst>
      <p:ext uri="{BB962C8B-B14F-4D97-AF65-F5344CB8AC3E}">
        <p14:creationId xmlns:p14="http://schemas.microsoft.com/office/powerpoint/2010/main" val="941188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D470-E2F4-3BD1-1AA1-102495418F2B}"/>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A8CB4A52-3AF9-6745-873A-31A65E2E1992}"/>
              </a:ext>
            </a:extLst>
          </p:cNvPr>
          <p:cNvSpPr>
            <a:spLocks noGrp="1"/>
          </p:cNvSpPr>
          <p:nvPr>
            <p:ph type="body" idx="1"/>
          </p:nvPr>
        </p:nvSpPr>
        <p:spPr/>
        <p:txBody>
          <a:bodyPr/>
          <a:lstStyle/>
          <a:p>
            <a:r>
              <a:rPr lang="en-US" dirty="0"/>
              <a:t>How do I enable replication in MongoDB?</a:t>
            </a:r>
          </a:p>
          <a:p>
            <a:endParaRPr lang="en-US" dirty="0"/>
          </a:p>
          <a:p>
            <a:r>
              <a:rPr lang="en-US" dirty="0"/>
              <a:t>To start, you’ll need MongoDB </a:t>
            </a:r>
            <a:r>
              <a:rPr lang="en-US" b="1" dirty="0"/>
              <a:t>installed</a:t>
            </a:r>
            <a:r>
              <a:rPr lang="en-US" dirty="0"/>
              <a:t> on </a:t>
            </a:r>
            <a:r>
              <a:rPr lang="en-US" b="1" dirty="0"/>
              <a:t>three</a:t>
            </a:r>
            <a:r>
              <a:rPr lang="en-US" dirty="0"/>
              <a:t> or more </a:t>
            </a:r>
            <a:r>
              <a:rPr lang="en-US" b="1" dirty="0"/>
              <a:t>nodes</a:t>
            </a:r>
            <a:r>
              <a:rPr lang="en-US" dirty="0"/>
              <a:t>. </a:t>
            </a:r>
            <a:r>
              <a:rPr lang="en-US" b="1" dirty="0"/>
              <a:t>Each</a:t>
            </a:r>
            <a:r>
              <a:rPr lang="en-US" dirty="0"/>
              <a:t> of the </a:t>
            </a:r>
            <a:r>
              <a:rPr lang="en-US" b="1" dirty="0"/>
              <a:t>nodes</a:t>
            </a:r>
            <a:r>
              <a:rPr lang="en-US" dirty="0"/>
              <a:t> in the </a:t>
            </a:r>
            <a:r>
              <a:rPr lang="en-US" b="1" dirty="0"/>
              <a:t>cluster</a:t>
            </a:r>
            <a:r>
              <a:rPr lang="en-US" dirty="0"/>
              <a:t> will need to be able to </a:t>
            </a:r>
            <a:r>
              <a:rPr lang="en-US" b="1" dirty="0"/>
              <a:t>communicate</a:t>
            </a:r>
            <a:r>
              <a:rPr lang="en-US" dirty="0"/>
              <a:t> with the others over a </a:t>
            </a:r>
            <a:r>
              <a:rPr lang="en-US" b="1" dirty="0"/>
              <a:t>standard port (</a:t>
            </a:r>
            <a:r>
              <a:rPr lang="en-US" dirty="0"/>
              <a:t>27017 by default). Additionally, each replica set member needs to have a </a:t>
            </a:r>
            <a:r>
              <a:rPr lang="en-US" b="1" dirty="0"/>
              <a:t>hostname</a:t>
            </a:r>
            <a:r>
              <a:rPr lang="en-US" dirty="0"/>
              <a:t> that is resolvable from the others.</a:t>
            </a:r>
            <a:endParaRPr lang="en-IN" dirty="0"/>
          </a:p>
        </p:txBody>
      </p:sp>
    </p:spTree>
    <p:extLst>
      <p:ext uri="{BB962C8B-B14F-4D97-AF65-F5344CB8AC3E}">
        <p14:creationId xmlns:p14="http://schemas.microsoft.com/office/powerpoint/2010/main" val="1424172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9531-9B39-B35E-376F-9D8FF409F8B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756508A6-BF47-8026-341F-106AAEA626E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00103F7-6416-D426-3EE1-B24790295C5B}"/>
              </a:ext>
            </a:extLst>
          </p:cNvPr>
          <p:cNvPicPr>
            <a:picLocks noChangeAspect="1"/>
          </p:cNvPicPr>
          <p:nvPr/>
        </p:nvPicPr>
        <p:blipFill>
          <a:blip r:embed="rId2"/>
          <a:stretch>
            <a:fillRect/>
          </a:stretch>
        </p:blipFill>
        <p:spPr>
          <a:xfrm>
            <a:off x="471033" y="996863"/>
            <a:ext cx="7636647" cy="3798346"/>
          </a:xfrm>
          <a:prstGeom prst="rect">
            <a:avLst/>
          </a:prstGeom>
        </p:spPr>
      </p:pic>
    </p:spTree>
    <p:extLst>
      <p:ext uri="{BB962C8B-B14F-4D97-AF65-F5344CB8AC3E}">
        <p14:creationId xmlns:p14="http://schemas.microsoft.com/office/powerpoint/2010/main" val="2650515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72A4-DB3D-265F-BA82-3B5655F74FB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F704FC1-DF08-25EA-409B-120AAF8643EE}"/>
              </a:ext>
            </a:extLst>
          </p:cNvPr>
          <p:cNvSpPr>
            <a:spLocks noGrp="1"/>
          </p:cNvSpPr>
          <p:nvPr>
            <p:ph type="body" idx="1"/>
          </p:nvPr>
        </p:nvSpPr>
        <p:spPr/>
        <p:txBody>
          <a:bodyPr/>
          <a:lstStyle/>
          <a:p>
            <a:r>
              <a:rPr lang="en-US" dirty="0"/>
              <a:t>MongoDB is a document-oriented NoSQL database system that provides high scalability, flexibility, and performance.</a:t>
            </a:r>
          </a:p>
          <a:p>
            <a:endParaRPr lang="en-US" dirty="0"/>
          </a:p>
          <a:p>
            <a:r>
              <a:rPr lang="en-US" dirty="0"/>
              <a:t>Unlike standard relational databases, MongoDB stores data in a JSON document structure form.</a:t>
            </a:r>
          </a:p>
          <a:p>
            <a:endParaRPr lang="en-US" dirty="0"/>
          </a:p>
          <a:p>
            <a:r>
              <a:rPr lang="en-US" dirty="0"/>
              <a:t>This makes it easy to operate with dynamic and unstructured data and MongoDB is an open-source and cross-platform database System.</a:t>
            </a:r>
            <a:endParaRPr lang="en-IN" dirty="0"/>
          </a:p>
        </p:txBody>
      </p:sp>
    </p:spTree>
    <p:extLst>
      <p:ext uri="{BB962C8B-B14F-4D97-AF65-F5344CB8AC3E}">
        <p14:creationId xmlns:p14="http://schemas.microsoft.com/office/powerpoint/2010/main" val="370903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D03A-DCFD-29D1-16E0-2BD22A3C1919}"/>
              </a:ext>
            </a:extLst>
          </p:cNvPr>
          <p:cNvSpPr>
            <a:spLocks noGrp="1"/>
          </p:cNvSpPr>
          <p:nvPr>
            <p:ph type="title"/>
          </p:nvPr>
        </p:nvSpPr>
        <p:spPr/>
        <p:txBody>
          <a:bodyPr>
            <a:normAutofit fontScale="90000"/>
          </a:bodyPr>
          <a:lstStyle/>
          <a:p>
            <a:r>
              <a:rPr lang="en-IN" dirty="0"/>
              <a:t>Database</a:t>
            </a:r>
          </a:p>
        </p:txBody>
      </p:sp>
      <p:sp>
        <p:nvSpPr>
          <p:cNvPr id="3" name="Text Placeholder 2">
            <a:extLst>
              <a:ext uri="{FF2B5EF4-FFF2-40B4-BE49-F238E27FC236}">
                <a16:creationId xmlns:a16="http://schemas.microsoft.com/office/drawing/2014/main" id="{CCAE5906-B15A-1FF0-356F-BFC310AE6EE8}"/>
              </a:ext>
            </a:extLst>
          </p:cNvPr>
          <p:cNvSpPr>
            <a:spLocks noGrp="1"/>
          </p:cNvSpPr>
          <p:nvPr>
            <p:ph type="body" idx="1"/>
          </p:nvPr>
        </p:nvSpPr>
        <p:spPr/>
        <p:txBody>
          <a:bodyPr/>
          <a:lstStyle/>
          <a:p>
            <a:r>
              <a:rPr lang="en-US" dirty="0"/>
              <a:t>Database is a container for collections.</a:t>
            </a:r>
          </a:p>
          <a:p>
            <a:r>
              <a:rPr lang="en-US" dirty="0"/>
              <a:t>Each database gets its own set of files.</a:t>
            </a:r>
          </a:p>
          <a:p>
            <a:r>
              <a:rPr lang="en-US" dirty="0"/>
              <a:t>A single MongoDB server can has multiple databases.</a:t>
            </a:r>
            <a:endParaRPr lang="en-IN" dirty="0"/>
          </a:p>
        </p:txBody>
      </p:sp>
    </p:spTree>
    <p:extLst>
      <p:ext uri="{BB962C8B-B14F-4D97-AF65-F5344CB8AC3E}">
        <p14:creationId xmlns:p14="http://schemas.microsoft.com/office/powerpoint/2010/main" val="158448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17CD-59E7-D43E-8678-F92C5B0304B0}"/>
              </a:ext>
            </a:extLst>
          </p:cNvPr>
          <p:cNvSpPr>
            <a:spLocks noGrp="1"/>
          </p:cNvSpPr>
          <p:nvPr>
            <p:ph type="title"/>
          </p:nvPr>
        </p:nvSpPr>
        <p:spPr/>
        <p:txBody>
          <a:bodyPr>
            <a:normAutofit fontScale="90000"/>
          </a:bodyPr>
          <a:lstStyle/>
          <a:p>
            <a:r>
              <a:rPr lang="en-IN" dirty="0"/>
              <a:t>Collection</a:t>
            </a:r>
          </a:p>
        </p:txBody>
      </p:sp>
      <p:sp>
        <p:nvSpPr>
          <p:cNvPr id="3" name="Text Placeholder 2">
            <a:extLst>
              <a:ext uri="{FF2B5EF4-FFF2-40B4-BE49-F238E27FC236}">
                <a16:creationId xmlns:a16="http://schemas.microsoft.com/office/drawing/2014/main" id="{AC6D23E9-E8BA-0806-D473-A40AB7125525}"/>
              </a:ext>
            </a:extLst>
          </p:cNvPr>
          <p:cNvSpPr>
            <a:spLocks noGrp="1"/>
          </p:cNvSpPr>
          <p:nvPr>
            <p:ph type="body" idx="1"/>
          </p:nvPr>
        </p:nvSpPr>
        <p:spPr/>
        <p:txBody>
          <a:bodyPr/>
          <a:lstStyle/>
          <a:p>
            <a:r>
              <a:rPr lang="en-US" dirty="0"/>
              <a:t>Collection is a group of documents.</a:t>
            </a:r>
          </a:p>
          <a:p>
            <a:r>
              <a:rPr lang="en-US" dirty="0"/>
              <a:t>Collection is equivalent to RDBMS table.</a:t>
            </a:r>
          </a:p>
          <a:p>
            <a:r>
              <a:rPr lang="en-US" dirty="0"/>
              <a:t>A collection consist inside a single database.</a:t>
            </a:r>
          </a:p>
          <a:p>
            <a:r>
              <a:rPr lang="en-US" dirty="0"/>
              <a:t>Collections do not enforce a schema.</a:t>
            </a:r>
          </a:p>
          <a:p>
            <a:r>
              <a:rPr lang="en-US" dirty="0"/>
              <a:t>A Collection can have different fields within a Documents.</a:t>
            </a:r>
            <a:endParaRPr lang="en-IN" dirty="0"/>
          </a:p>
        </p:txBody>
      </p:sp>
    </p:spTree>
    <p:extLst>
      <p:ext uri="{BB962C8B-B14F-4D97-AF65-F5344CB8AC3E}">
        <p14:creationId xmlns:p14="http://schemas.microsoft.com/office/powerpoint/2010/main" val="27909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C562-A491-22C9-BD45-9DD9EC608CF0}"/>
              </a:ext>
            </a:extLst>
          </p:cNvPr>
          <p:cNvSpPr>
            <a:spLocks noGrp="1"/>
          </p:cNvSpPr>
          <p:nvPr>
            <p:ph type="title"/>
          </p:nvPr>
        </p:nvSpPr>
        <p:spPr/>
        <p:txBody>
          <a:bodyPr>
            <a:normAutofit fontScale="90000"/>
          </a:bodyPr>
          <a:lstStyle/>
          <a:p>
            <a:r>
              <a:rPr lang="en-IN" dirty="0"/>
              <a:t>Why Use MongoDB?</a:t>
            </a:r>
          </a:p>
        </p:txBody>
      </p:sp>
      <p:sp>
        <p:nvSpPr>
          <p:cNvPr id="3" name="Text Placeholder 2">
            <a:extLst>
              <a:ext uri="{FF2B5EF4-FFF2-40B4-BE49-F238E27FC236}">
                <a16:creationId xmlns:a16="http://schemas.microsoft.com/office/drawing/2014/main" id="{0F5C1930-F1E6-65CE-95D0-DC905A3E59A8}"/>
              </a:ext>
            </a:extLst>
          </p:cNvPr>
          <p:cNvSpPr>
            <a:spLocks noGrp="1"/>
          </p:cNvSpPr>
          <p:nvPr>
            <p:ph type="body" idx="1"/>
          </p:nvPr>
        </p:nvSpPr>
        <p:spPr/>
        <p:txBody>
          <a:bodyPr/>
          <a:lstStyle/>
          <a:p>
            <a:r>
              <a:rPr lang="en-US" b="1" dirty="0"/>
              <a:t>Index on any attribute: </a:t>
            </a:r>
            <a:r>
              <a:rPr lang="en-US" dirty="0"/>
              <a:t>Indexing in MongoDB allows for faster data retrieval by creating a searchable structure on selected attributes, optimizing query performance.</a:t>
            </a:r>
          </a:p>
          <a:p>
            <a:endParaRPr lang="en-US" dirty="0"/>
          </a:p>
          <a:p>
            <a:r>
              <a:rPr lang="en-US" b="1" dirty="0"/>
              <a:t>Replication and high availability: </a:t>
            </a:r>
            <a:r>
              <a:rPr lang="en-US" dirty="0"/>
              <a:t>MongoDB’s replica sets ensure data redundancy by maintaining multiple copies of the data, providing fault tolerance and continuous availability even in case of server failures.</a:t>
            </a:r>
          </a:p>
          <a:p>
            <a:endParaRPr lang="en-US" dirty="0"/>
          </a:p>
          <a:p>
            <a:r>
              <a:rPr lang="en-US" b="1" dirty="0"/>
              <a:t>Auto-</a:t>
            </a:r>
            <a:r>
              <a:rPr lang="en-US" b="1" dirty="0" err="1"/>
              <a:t>Sharding</a:t>
            </a:r>
            <a:r>
              <a:rPr lang="en-US" b="1" dirty="0"/>
              <a:t>:</a:t>
            </a:r>
            <a:r>
              <a:rPr lang="en-US" dirty="0"/>
              <a:t> Auto-</a:t>
            </a:r>
            <a:r>
              <a:rPr lang="en-US" dirty="0" err="1"/>
              <a:t>sharding</a:t>
            </a:r>
            <a:r>
              <a:rPr lang="en-US" dirty="0"/>
              <a:t> in MongoDB automatically distributes data across multiple servers, enabling horizontal scaling and efficient handling of large datasets.</a:t>
            </a:r>
            <a:endParaRPr lang="en-IN" dirty="0"/>
          </a:p>
        </p:txBody>
      </p:sp>
    </p:spTree>
    <p:extLst>
      <p:ext uri="{BB962C8B-B14F-4D97-AF65-F5344CB8AC3E}">
        <p14:creationId xmlns:p14="http://schemas.microsoft.com/office/powerpoint/2010/main" val="94258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CFD1-9C1F-5CDF-0C05-7C5AC728156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7C9870BC-9BF0-5754-F8C3-C637A0A7781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6419582-AA3F-E4D9-18EE-7B885B9B76C2}"/>
              </a:ext>
            </a:extLst>
          </p:cNvPr>
          <p:cNvPicPr>
            <a:picLocks noChangeAspect="1"/>
          </p:cNvPicPr>
          <p:nvPr/>
        </p:nvPicPr>
        <p:blipFill>
          <a:blip r:embed="rId2"/>
          <a:stretch>
            <a:fillRect/>
          </a:stretch>
        </p:blipFill>
        <p:spPr>
          <a:xfrm>
            <a:off x="446234" y="923875"/>
            <a:ext cx="7981486" cy="3778444"/>
          </a:xfrm>
          <a:prstGeom prst="rect">
            <a:avLst/>
          </a:prstGeom>
        </p:spPr>
      </p:pic>
    </p:spTree>
    <p:extLst>
      <p:ext uri="{BB962C8B-B14F-4D97-AF65-F5344CB8AC3E}">
        <p14:creationId xmlns:p14="http://schemas.microsoft.com/office/powerpoint/2010/main" val="32332986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ES6</Template>
  <TotalTime>9576</TotalTime>
  <Words>1821</Words>
  <Application>Microsoft Office PowerPoint</Application>
  <PresentationFormat>On-screen Show (16:9)</PresentationFormat>
  <Paragraphs>162</Paragraphs>
  <Slides>39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Proxima Nova</vt:lpstr>
      <vt:lpstr>Simple Light</vt:lpstr>
      <vt:lpstr>PowerPoint Presentation</vt:lpstr>
      <vt:lpstr>Content</vt:lpstr>
      <vt:lpstr>Introduction and Overview of MongoDB</vt:lpstr>
      <vt:lpstr>PowerPoint Presentation</vt:lpstr>
      <vt:lpstr>PowerPoint Presentation</vt:lpstr>
      <vt:lpstr>Database</vt:lpstr>
      <vt:lpstr>Collection</vt:lpstr>
      <vt:lpstr>Why Use MongoDB?</vt:lpstr>
      <vt:lpstr>PowerPoint Presentation</vt:lpstr>
      <vt:lpstr>MongoDB installation</vt:lpstr>
      <vt:lpstr>CRUD operations in mongodb</vt:lpstr>
      <vt:lpstr>PowerPoint Presentation</vt:lpstr>
      <vt:lpstr>Create</vt:lpstr>
      <vt:lpstr>Read</vt:lpstr>
      <vt:lpstr>Update</vt:lpstr>
      <vt:lpstr>Delete</vt:lpstr>
      <vt:lpstr>Data modelling in MongoDB</vt:lpstr>
      <vt:lpstr>Embedded Data Model </vt:lpstr>
      <vt:lpstr>Normalized Data Model </vt:lpstr>
      <vt:lpstr>PowerPoint Presentation</vt:lpstr>
      <vt:lpstr>PowerPoint Presentation</vt:lpstr>
      <vt:lpstr>PowerPoint Presentation</vt:lpstr>
      <vt:lpstr>Storage Classes</vt:lpstr>
      <vt:lpstr>Storage Classes</vt:lpstr>
      <vt:lpstr>Storage Classes</vt:lpstr>
      <vt:lpstr>Indexing and Performance Considerations</vt:lpstr>
      <vt:lpstr>Indexing and Performance Considerations</vt:lpstr>
      <vt:lpstr>Indexing and Performance Considerations</vt:lpstr>
      <vt:lpstr>Indexing and Performance Considerations</vt:lpstr>
      <vt:lpstr>PowerPoint Presentation</vt:lpstr>
      <vt:lpstr>PowerPoint Presentation</vt:lpstr>
      <vt:lpstr>PowerPoint Presentation</vt:lpstr>
      <vt:lpstr>PowerPoint Presentation</vt:lpstr>
      <vt:lpstr>PowerPoint Presentation</vt:lpstr>
      <vt:lpstr>Aggregation</vt:lpstr>
      <vt:lpstr>PowerPoint Presentation</vt:lpstr>
      <vt:lpstr>MongDB Replication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soram wanglen</dc:creator>
  <cp:lastModifiedBy>soram wanglen</cp:lastModifiedBy>
  <cp:revision>41</cp:revision>
  <dcterms:created xsi:type="dcterms:W3CDTF">2023-07-08T05:59:21Z</dcterms:created>
  <dcterms:modified xsi:type="dcterms:W3CDTF">2023-10-17T16:10:21Z</dcterms:modified>
</cp:coreProperties>
</file>